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100" d="100"/>
        <a:sy n="100" d="100"/>
      </p:scale>
      <p:origin x="0" y="-22176"/>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6" Type="http://schemas.openxmlformats.org/officeDocument/2006/relationships/tableStyles" Target="tableStyles.xml"/><Relationship Id="rId45" Type="http://schemas.openxmlformats.org/officeDocument/2006/relationships/viewProps" Target="viewProps.xml"/><Relationship Id="rId44" Type="http://schemas.openxmlformats.org/officeDocument/2006/relationships/presProps" Target="presProps.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易错点#df=0b164438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对光电效应规律理解不到位</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56b293c8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光电效应现象及规律</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3c6184a7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爱因斯坦光电效应方程的应用</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f8aae98b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光电效应图像问题的分析与求解</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a8a059ab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题型4 康普顿效应和光子的动量</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9927189d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题型5 光的波粒二象性的理解及应用</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0b164438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对光电效应规律理解不到位</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hysics#pid=68e7723be93348528ddcabda#tid=68ef0a9e66391f0009f97a3c#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43400"/>
            <a:ext cx="3099816"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物理  选择性必修</a:t>
            </a:r>
            <a:endParaRPr lang="en-US" sz="2400" dirty="0"/>
          </a:p>
        </p:txBody>
      </p:sp>
      <p:sp>
        <p:nvSpPr>
          <p:cNvPr id="4" name="MasterShapeName"/>
          <p:cNvSpPr/>
          <p:nvPr/>
        </p:nvSpPr>
        <p:spPr>
          <a:xfrm>
            <a:off x="8275320" y="4782312"/>
            <a:ext cx="3099816"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第三册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0" Type="http://schemas.openxmlformats.org/officeDocument/2006/relationships/theme" Target="../theme/theme1.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15.xml"/><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5.xml"/><Relationship Id="rId1" Type="http://schemas.openxmlformats.org/officeDocument/2006/relationships/image" Target="../media/image22.png"/></Relationships>
</file>

<file path=ppt/slides/_rels/slide12.xml.rels><?xml version="1.0" encoding="UTF-8" standalone="yes"?>
<Relationships xmlns="http://schemas.openxmlformats.org/package/2006/relationships"><Relationship Id="rId6" Type="http://schemas.openxmlformats.org/officeDocument/2006/relationships/notesSlide" Target="../notesSlides/notesSlide12.xml"/><Relationship Id="rId5" Type="http://schemas.openxmlformats.org/officeDocument/2006/relationships/slideLayout" Target="../slideLayouts/slideLayout16.xml"/><Relationship Id="rId4" Type="http://schemas.openxmlformats.org/officeDocument/2006/relationships/image" Target="../media/image26.png"/><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image" Target="../media/image23.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6.xml"/><Relationship Id="rId1" Type="http://schemas.openxmlformats.org/officeDocument/2006/relationships/image" Target="../media/image27.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6.xml"/><Relationship Id="rId1" Type="http://schemas.openxmlformats.org/officeDocument/2006/relationships/image" Target="../media/image28.png"/></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16.xml"/><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image" Target="../media/image29.jpe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6.xml"/><Relationship Id="rId2" Type="http://schemas.openxmlformats.org/officeDocument/2006/relationships/image" Target="../media/image33.jpeg"/><Relationship Id="rId1" Type="http://schemas.openxmlformats.org/officeDocument/2006/relationships/image" Target="../media/image32.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6.xml"/><Relationship Id="rId1" Type="http://schemas.openxmlformats.org/officeDocument/2006/relationships/image" Target="../media/image34.png"/></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17.xml"/><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image" Target="../media/image35.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7.xml"/><Relationship Id="rId1" Type="http://schemas.openxmlformats.org/officeDocument/2006/relationships/image" Target="../media/image38.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7.xml"/><Relationship Id="rId1" Type="http://schemas.openxmlformats.org/officeDocument/2006/relationships/image" Target="../media/image39.png"/></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17.xml"/><Relationship Id="rId2" Type="http://schemas.openxmlformats.org/officeDocument/2006/relationships/image" Target="../media/image41.png"/><Relationship Id="rId1" Type="http://schemas.openxmlformats.org/officeDocument/2006/relationships/image" Target="../media/image40.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7.xml"/><Relationship Id="rId1" Type="http://schemas.openxmlformats.org/officeDocument/2006/relationships/image" Target="../media/image42.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8.xml"/><Relationship Id="rId1" Type="http://schemas.openxmlformats.org/officeDocument/2006/relationships/image" Target="../media/image43.png"/></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26.xml"/><Relationship Id="rId3" Type="http://schemas.openxmlformats.org/officeDocument/2006/relationships/slideLayout" Target="../slideLayouts/slideLayout19.xml"/><Relationship Id="rId2" Type="http://schemas.openxmlformats.org/officeDocument/2006/relationships/image" Target="../media/image45.png"/><Relationship Id="rId1" Type="http://schemas.openxmlformats.org/officeDocument/2006/relationships/image" Target="../media/image44.jpe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9.xml"/><Relationship Id="rId1" Type="http://schemas.openxmlformats.org/officeDocument/2006/relationships/image" Target="../media/image46.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9.xml"/><Relationship Id="rId1" Type="http://schemas.openxmlformats.org/officeDocument/2006/relationships/image" Target="../media/image47.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8" Type="http://schemas.openxmlformats.org/officeDocument/2006/relationships/notesSlide" Target="../notesSlides/notesSlide30.xml"/><Relationship Id="rId7" Type="http://schemas.openxmlformats.org/officeDocument/2006/relationships/slideLayout" Target="../slideLayouts/slideLayout10.xml"/><Relationship Id="rId6" Type="http://schemas.openxmlformats.org/officeDocument/2006/relationships/image" Target="../media/image53.jpeg"/><Relationship Id="rId5" Type="http://schemas.openxmlformats.org/officeDocument/2006/relationships/image" Target="../media/image52.jpeg"/><Relationship Id="rId4" Type="http://schemas.openxmlformats.org/officeDocument/2006/relationships/image" Target="../media/image51.jpeg"/><Relationship Id="rId3" Type="http://schemas.openxmlformats.org/officeDocument/2006/relationships/image" Target="../media/image50.jpeg"/><Relationship Id="rId2" Type="http://schemas.openxmlformats.org/officeDocument/2006/relationships/image" Target="../media/image49.png"/><Relationship Id="rId1" Type="http://schemas.openxmlformats.org/officeDocument/2006/relationships/image" Target="../media/image48.jpeg"/></Relationships>
</file>

<file path=ppt/slides/_rels/slide31.xml.rels><?xml version="1.0" encoding="UTF-8" standalone="yes"?>
<Relationships xmlns="http://schemas.openxmlformats.org/package/2006/relationships"><Relationship Id="rId4" Type="http://schemas.openxmlformats.org/officeDocument/2006/relationships/notesSlide" Target="../notesSlides/notesSlide31.xml"/><Relationship Id="rId3" Type="http://schemas.openxmlformats.org/officeDocument/2006/relationships/slideLayout" Target="../slideLayouts/slideLayout10.xml"/><Relationship Id="rId2" Type="http://schemas.openxmlformats.org/officeDocument/2006/relationships/image" Target="../media/image55.jpeg"/><Relationship Id="rId1" Type="http://schemas.openxmlformats.org/officeDocument/2006/relationships/image" Target="../media/image54.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0.xml"/><Relationship Id="rId1" Type="http://schemas.openxmlformats.org/officeDocument/2006/relationships/image" Target="../media/image56.png"/></Relationships>
</file>

<file path=ppt/slides/_rels/slide33.xml.rels><?xml version="1.0" encoding="UTF-8" standalone="yes"?>
<Relationships xmlns="http://schemas.openxmlformats.org/package/2006/relationships"><Relationship Id="rId5" Type="http://schemas.openxmlformats.org/officeDocument/2006/relationships/notesSlide" Target="../notesSlides/notesSlide33.xml"/><Relationship Id="rId4" Type="http://schemas.openxmlformats.org/officeDocument/2006/relationships/slideLayout" Target="../slideLayouts/slideLayout10.xml"/><Relationship Id="rId3" Type="http://schemas.openxmlformats.org/officeDocument/2006/relationships/image" Target="../media/image59.png"/><Relationship Id="rId2" Type="http://schemas.openxmlformats.org/officeDocument/2006/relationships/image" Target="../media/image58.jpeg"/><Relationship Id="rId1" Type="http://schemas.openxmlformats.org/officeDocument/2006/relationships/image" Target="../media/image57.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0.xml"/><Relationship Id="rId1" Type="http://schemas.openxmlformats.org/officeDocument/2006/relationships/image" Target="../media/image60.png"/></Relationships>
</file>

<file path=ppt/slides/_rels/slide35.xml.rels><?xml version="1.0" encoding="UTF-8" standalone="yes"?>
<Relationships xmlns="http://schemas.openxmlformats.org/package/2006/relationships"><Relationship Id="rId5" Type="http://schemas.openxmlformats.org/officeDocument/2006/relationships/notesSlide" Target="../notesSlides/notesSlide35.xml"/><Relationship Id="rId4" Type="http://schemas.openxmlformats.org/officeDocument/2006/relationships/slideLayout" Target="../slideLayouts/slideLayout10.xml"/><Relationship Id="rId3" Type="http://schemas.openxmlformats.org/officeDocument/2006/relationships/image" Target="../media/image63.png"/><Relationship Id="rId2" Type="http://schemas.openxmlformats.org/officeDocument/2006/relationships/image" Target="../media/image62.jpeg"/><Relationship Id="rId1" Type="http://schemas.openxmlformats.org/officeDocument/2006/relationships/image" Target="../media/image61.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0.xml"/><Relationship Id="rId1" Type="http://schemas.openxmlformats.org/officeDocument/2006/relationships/image" Target="../media/image64.png"/></Relationships>
</file>

<file path=ppt/slides/_rels/slide37.xml.rels><?xml version="1.0" encoding="UTF-8" standalone="yes"?>
<Relationships xmlns="http://schemas.openxmlformats.org/package/2006/relationships"><Relationship Id="rId6" Type="http://schemas.openxmlformats.org/officeDocument/2006/relationships/notesSlide" Target="../notesSlides/notesSlide37.xml"/><Relationship Id="rId5" Type="http://schemas.openxmlformats.org/officeDocument/2006/relationships/slideLayout" Target="../slideLayouts/slideLayout10.xml"/><Relationship Id="rId4" Type="http://schemas.openxmlformats.org/officeDocument/2006/relationships/image" Target="../media/image68.jpeg"/><Relationship Id="rId3" Type="http://schemas.openxmlformats.org/officeDocument/2006/relationships/image" Target="../media/image67.jpeg"/><Relationship Id="rId2" Type="http://schemas.openxmlformats.org/officeDocument/2006/relationships/image" Target="../media/image66.png"/><Relationship Id="rId1" Type="http://schemas.openxmlformats.org/officeDocument/2006/relationships/image" Target="../media/image65.pn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10.xml"/><Relationship Id="rId1" Type="http://schemas.openxmlformats.org/officeDocument/2006/relationships/image" Target="../media/image69.pn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10.xml"/><Relationship Id="rId1" Type="http://schemas.openxmlformats.org/officeDocument/2006/relationships/image" Target="../media/image70.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4.xml"/><Relationship Id="rId1" Type="http://schemas.openxmlformats.org/officeDocument/2006/relationships/image" Target="../media/image10.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4.xml"/><Relationship Id="rId2" Type="http://schemas.openxmlformats.org/officeDocument/2006/relationships/image" Target="../media/image12.png"/><Relationship Id="rId1"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4.xml"/><Relationship Id="rId1"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4.xml"/><Relationship Id="rId1" Type="http://schemas.openxmlformats.org/officeDocument/2006/relationships/image" Target="../media/image14.png"/></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15.xml"/><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5.xml"/><Relationship Id="rId1"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1_1#970e7056e?vop=1&amp;pid=3c6184a78&amp;color=0,0,0&amp;vtp=1&amp;bt=1&amp;bbb=1&amp;hb=1"/>
              <p:cNvSpPr/>
              <p:nvPr/>
            </p:nvSpPr>
            <p:spPr>
              <a:xfrm>
                <a:off x="722376" y="972000"/>
                <a:ext cx="10753344" cy="26719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某同学利用如图所示的实验电路来研究光电效应.当用某单色光照射光电管的阴极</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会发生光电效应现象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.闭合开关</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，在阳极A和阴极</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之间加上反向电压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，通过调节滑动变阻器的滑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片逐渐增大光电管两端电压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，直至电流计中电流恰为零，此时电压表的示数</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称为遏止电压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据遏止电压可以计算出光电子的最大初动能</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.现分别用频率为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的单色光照射阴极</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，测得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遏止电压分别为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，设光电子质量为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𝑚</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、电荷量大小为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，普朗克常量为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，则下列表达式中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1_1#970e7056e?vop=1&amp;pid=3c6184a78&amp;color=0,0,0&amp;vtp=1&amp;bt=1&amp;bbb=1&amp;hb=1"/>
              <p:cNvSpPr>
                <a:spLocks noRot="1" noChangeAspect="1" noMove="1" noResize="1" noEditPoints="1" noAdjustHandles="1" noChangeArrowheads="1" noChangeShapeType="1" noTextEdit="1"/>
              </p:cNvSpPr>
              <p:nvPr/>
            </p:nvSpPr>
            <p:spPr>
              <a:xfrm>
                <a:off x="722376" y="972000"/>
                <a:ext cx="10753344" cy="2671953"/>
              </a:xfrm>
              <a:prstGeom prst="rect">
                <a:avLst/>
              </a:prstGeom>
              <a:blipFill rotWithShape="1">
                <a:blip r:embed="rId1"/>
                <a:stretch>
                  <a:fillRect l="-4" t="-17" r="-2049" b="-1699"/>
                </a:stretch>
              </a:blipFill>
            </p:spPr>
            <p:txBody>
              <a:bodyPr/>
              <a:lstStyle/>
              <a:p>
                <a:r>
                  <a:rPr lang="zh-CN" altLang="en-US">
                    <a:noFill/>
                  </a:rPr>
                  <a:t> </a:t>
                </a:r>
              </a:p>
            </p:txBody>
          </p:sp>
        </mc:Fallback>
      </mc:AlternateContent>
      <p:sp>
        <p:nvSpPr>
          <p:cNvPr id="3" name="QC_5_AN.12_1#970e7056e.bracket?vop=1&amp;pid=3c6184a78&amp;color=0,0,0&amp;vpa=4&amp;vtp=1&amp;bbb=1"/>
          <p:cNvSpPr/>
          <p:nvPr/>
        </p:nvSpPr>
        <p:spPr>
          <a:xfrm>
            <a:off x="1951101" y="3238950"/>
            <a:ext cx="71913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ABC</a:t>
            </a:r>
            <a:endParaRPr lang="en-US" altLang="zh-CN" sz="2000" dirty="0"/>
          </a:p>
        </p:txBody>
      </p:sp>
      <p:pic>
        <p:nvPicPr>
          <p:cNvPr id="4" name="QC_5_BD.11_2#970e7056e?htil=3&amp;vop=1&amp;pid=3c6184a78&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666688" y="3780477"/>
            <a:ext cx="1271016" cy="174650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11_3#970e7056e.choices?htil=3&amp;vop=1&amp;pid=3c6184a78&amp;color=0,0,0&amp;vtp=1&amp;bbb=1"/>
              <p:cNvSpPr/>
              <p:nvPr/>
            </p:nvSpPr>
            <p:spPr>
              <a:xfrm>
                <a:off x="722376" y="3653477"/>
                <a:ext cx="9354312" cy="2222500"/>
              </a:xfrm>
              <a:prstGeom prst="rect">
                <a:avLst/>
              </a:prstGeom>
              <a:noFill/>
            </p:spPr>
            <p:txBody>
              <a:bodyPr wrap="none" lIns="0" tIns="0" rIns="0" bIns="0" rtlCol="0" anchor="t"/>
              <a:lstStyle/>
              <a:p>
                <a:pPr algn="l" latinLnBrk="1">
                  <a:lnSpc>
                    <a:spcPts val="5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A.用频率为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的光照射时，光电子的最大初速度</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𝑣</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ad>
                      <m:radPr>
                        <m:degHide m:val="on"/>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radPr>
                      <m:deg/>
                      <m:e>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𝑚</m:t>
                            </m:r>
                          </m:den>
                        </m:f>
                      </m:e>
                    </m:ra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.阴极</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金属的逸出功</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4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.阴极</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金属的极限频率</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4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.普朗克常量</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d>
                          <m:d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e>
                        </m:d>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5" name="QC_5_BD.11_3#970e7056e.choices?htil=3&amp;vop=1&amp;pid=3c6184a78&amp;color=0,0,0&amp;vtp=1&amp;bbb=1"/>
              <p:cNvSpPr>
                <a:spLocks noRot="1" noChangeAspect="1" noMove="1" noResize="1" noEditPoints="1" noAdjustHandles="1" noChangeArrowheads="1" noChangeShapeType="1" noTextEdit="1"/>
              </p:cNvSpPr>
              <p:nvPr/>
            </p:nvSpPr>
            <p:spPr>
              <a:xfrm>
                <a:off x="722376" y="3653477"/>
                <a:ext cx="9354312" cy="2222500"/>
              </a:xfrm>
              <a:prstGeom prst="rect">
                <a:avLst/>
              </a:prstGeom>
              <a:blipFill rotWithShape="1">
                <a:blip r:embed="rId3"/>
                <a:stretch>
                  <a:fillRect l="-4" t="-14" r="5" b="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3_1#970e7056e?vop=1&amp;vop=1&amp;pid=3c6184a78&amp;color=0,0,0&amp;vtp=1&amp;bt=1&amp;bbb=1&amp;hb=1"/>
              <p:cNvSpPr/>
              <p:nvPr/>
            </p:nvSpPr>
            <p:spPr>
              <a:xfrm>
                <a:off x="722376" y="972000"/>
                <a:ext cx="10753344" cy="2324100"/>
              </a:xfrm>
              <a:prstGeom prst="rect">
                <a:avLst/>
              </a:prstGeom>
              <a:noFill/>
            </p:spPr>
            <p:txBody>
              <a:bodyPr wrap="none" lIns="0" tIns="0" rIns="0" bIns="0" rtlCol="0" anchor="t"/>
              <a:lstStyle/>
              <a:p>
                <a:pPr algn="l" latinLnBrk="1">
                  <a:lnSpc>
                    <a:spcPts val="43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用频率为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的光照射时,光电子在电场中做减速运动,根据动能定理得</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den>
                    </m:f>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𝑚</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𝑣</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光电子的最大初速度</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𝑣</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ad>
                      <m:radPr>
                        <m:degHide m:val="on"/>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radPr>
                      <m:deg/>
                      <m:e>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𝑚</m:t>
                            </m:r>
                          </m:den>
                        </m:f>
                      </m:e>
                    </m:ra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,故A正确；根据爱因斯坦光电效应方程有</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300"/>
                  </a:lnSpc>
                </a:pP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,可得阴极</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金属的逸出功</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,普朗克常量</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d>
                          <m:d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e>
                        </m:d>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,故B正确,D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阴极</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金属的极限频率</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den>
                    </m:f>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,故C正确.</a:t>
                </a:r>
                <a:endParaRPr lang="en-US" altLang="zh-CN" sz="2200" dirty="0"/>
              </a:p>
            </p:txBody>
          </p:sp>
        </mc:Choice>
        <mc:Fallback>
          <p:sp>
            <p:nvSpPr>
              <p:cNvPr id="2" name="QC_5_AS.13_1#970e7056e?vop=1&amp;vop=1&amp;pid=3c6184a78&amp;color=0,0,0&amp;vtp=1&amp;bt=1&amp;bbb=1&amp;hb=1"/>
              <p:cNvSpPr>
                <a:spLocks noRot="1" noChangeAspect="1" noMove="1" noResize="1" noEditPoints="1" noAdjustHandles="1" noChangeArrowheads="1" noChangeShapeType="1" noTextEdit="1"/>
              </p:cNvSpPr>
              <p:nvPr/>
            </p:nvSpPr>
            <p:spPr>
              <a:xfrm>
                <a:off x="722376" y="972000"/>
                <a:ext cx="10753344" cy="2324100"/>
              </a:xfrm>
              <a:prstGeom prst="rect">
                <a:avLst/>
              </a:prstGeom>
              <a:blipFill rotWithShape="1">
                <a:blip r:embed="rId1"/>
                <a:stretch>
                  <a:fillRect l="-4" t="-19" r="-4275"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4_1#121bd4004?vop=1&amp;pid=f8aae98b8&amp;color=0,0,0&amp;vtp=1&amp;bt=1&amp;bbb=1&amp;hb=1"/>
              <p:cNvSpPr/>
              <p:nvPr/>
            </p:nvSpPr>
            <p:spPr>
              <a:xfrm>
                <a:off x="722376" y="972000"/>
                <a:ext cx="10753344" cy="1205103"/>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[江西宜春一中2025高二下期中]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光电传感器如图甲所示，若通过放大器的电流发生变化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电路立即报警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两种单色光分别照射</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极时，光电子到达A极时动能的最大值</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电管两端电压</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的关系图像.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4_1#121bd4004?vop=1&amp;pid=f8aae98b8&amp;color=0,0,0&amp;vtp=1&amp;bt=1&amp;bbb=1&amp;hb=1"/>
              <p:cNvSpPr>
                <a:spLocks noRot="1" noChangeAspect="1" noMove="1" noResize="1" noEditPoints="1" noAdjustHandles="1" noChangeArrowheads="1" noChangeShapeType="1" noTextEdit="1"/>
              </p:cNvSpPr>
              <p:nvPr/>
            </p:nvSpPr>
            <p:spPr>
              <a:xfrm>
                <a:off x="722376" y="972000"/>
                <a:ext cx="10753344" cy="1205103"/>
              </a:xfrm>
              <a:prstGeom prst="rect">
                <a:avLst/>
              </a:prstGeom>
              <a:blipFill rotWithShape="1">
                <a:blip r:embed="rId1"/>
                <a:stretch>
                  <a:fillRect l="-4" t="-37" r="-1175" b="-3240"/>
                </a:stretch>
              </a:blipFill>
            </p:spPr>
            <p:txBody>
              <a:bodyPr/>
              <a:lstStyle/>
              <a:p>
                <a:r>
                  <a:rPr lang="zh-CN" altLang="en-US">
                    <a:noFill/>
                  </a:rPr>
                  <a:t> </a:t>
                </a:r>
              </a:p>
            </p:txBody>
          </p:sp>
        </mc:Fallback>
      </mc:AlternateContent>
      <p:sp>
        <p:nvSpPr>
          <p:cNvPr id="3" name="QC_5_AN.15_1#121bd4004.bracket?vop=1&amp;pid=f8aae98b8&amp;color=0,0,0&amp;vpa=5&amp;vtp=1"/>
          <p:cNvSpPr/>
          <p:nvPr/>
        </p:nvSpPr>
        <p:spPr>
          <a:xfrm>
            <a:off x="4211892" y="1804104"/>
            <a:ext cx="357188" cy="370459"/>
          </a:xfrm>
          <a:prstGeom prst="rect">
            <a:avLst/>
          </a:prstGeom>
          <a:noFill/>
        </p:spPr>
        <p:txBody>
          <a:bodyPr wrap="none" lIns="0" tIns="0" rIns="0" bIns="0" rtlCol="0" anchor="t"/>
          <a:lstStyle/>
          <a:p>
            <a:pPr algn="ctr" latinLnBrk="1">
              <a:lnSpc>
                <a:spcPts val="3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14_3#121bd4004?iti=1&amp;htil=1&amp;vop=1&amp;pid=f8aae98b8&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212848" y="2322771"/>
            <a:ext cx="2377440" cy="141732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14_4#121bd4004?iti=2&amp;htil=1&amp;vop=1&amp;pid=f8aae98b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936992" y="2313627"/>
            <a:ext cx="1691640" cy="141732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5_BD.14_5#121bd4004?iti=1&amp;htil=1&amp;vop=1&amp;pid=f8aae98b8&amp;color=0,0,0&amp;vtp=1"/>
          <p:cNvSpPr/>
          <p:nvPr/>
        </p:nvSpPr>
        <p:spPr>
          <a:xfrm>
            <a:off x="3245993" y="3867091"/>
            <a:ext cx="311150" cy="376555"/>
          </a:xfrm>
          <a:prstGeom prst="rect">
            <a:avLst/>
          </a:prstGeom>
          <a:noFill/>
        </p:spPr>
        <p:txBody>
          <a:bodyPr wrap="square" lIns="0" tIns="0" rIns="0" bIns="0" rtlCol="0" anchor="t"/>
          <a:lstStyle/>
          <a:p>
            <a:pPr algn="ctr" latinLnBrk="1">
              <a:lnSpc>
                <a:spcPct val="136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p>
        </p:txBody>
      </p:sp>
      <p:sp>
        <p:nvSpPr>
          <p:cNvPr id="7" name="QC_5_BD.14_6#121bd4004?iti=2&amp;htil=1&amp;vop=1&amp;pid=f8aae98b8&amp;color=0,0,0&amp;vtp=1"/>
          <p:cNvSpPr/>
          <p:nvPr/>
        </p:nvSpPr>
        <p:spPr>
          <a:xfrm>
            <a:off x="8627237" y="3857947"/>
            <a:ext cx="311150" cy="376555"/>
          </a:xfrm>
          <a:prstGeom prst="rect">
            <a:avLst/>
          </a:prstGeom>
          <a:noFill/>
        </p:spPr>
        <p:txBody>
          <a:bodyPr wrap="square" lIns="0" tIns="0" rIns="0" bIns="0" rtlCol="0" anchor="t"/>
          <a:lstStyle/>
          <a:p>
            <a:pPr algn="ctr" latinLnBrk="1">
              <a:lnSpc>
                <a:spcPct val="136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p>
        </p:txBody>
      </p:sp>
      <mc:AlternateContent xmlns:mc="http://schemas.openxmlformats.org/markup-compatibility/2006">
        <mc:Choice xmlns:a14="http://schemas.microsoft.com/office/drawing/2010/main" Requires="a14">
          <p:sp>
            <p:nvSpPr>
              <p:cNvPr id="8" name="QC_5_BD.14_7#121bd4004.choices?vop=1&amp;pid=f8aae98b8&amp;color=0,0,0&amp;vtp=1&amp;bbb=1&amp;hb=1"/>
              <p:cNvSpPr/>
              <p:nvPr/>
            </p:nvSpPr>
            <p:spPr>
              <a:xfrm>
                <a:off x="722376" y="4244027"/>
                <a:ext cx="10753344" cy="2037334"/>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A.用同一装置做双缝干涉实验，</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光的条纹间距较小</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.图乙中图线</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的斜率均表示电子电荷量的大小</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.单色光</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的频率之比为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.图甲中电源电压及滑动变阻器滑片位置不变，部分光线被遮挡，则放大器的电流将增大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会引发报警</a:t>
                </a:r>
                <a:endParaRPr lang="en-US" altLang="zh-CN" sz="2000" dirty="0"/>
              </a:p>
            </p:txBody>
          </p:sp>
        </mc:Choice>
        <mc:Fallback>
          <p:sp>
            <p:nvSpPr>
              <p:cNvPr id="8" name="QC_5_BD.14_7#121bd4004.choices?vop=1&amp;pid=f8aae98b8&amp;color=0,0,0&amp;vtp=1&amp;bbb=1&amp;hb=1"/>
              <p:cNvSpPr>
                <a:spLocks noRot="1" noChangeAspect="1" noMove="1" noResize="1" noEditPoints="1" noAdjustHandles="1" noChangeArrowheads="1" noChangeShapeType="1" noTextEdit="1"/>
              </p:cNvSpPr>
              <p:nvPr/>
            </p:nvSpPr>
            <p:spPr>
              <a:xfrm>
                <a:off x="722376" y="4244027"/>
                <a:ext cx="10753344" cy="2037334"/>
              </a:xfrm>
              <a:prstGeom prst="rect">
                <a:avLst/>
              </a:prstGeom>
              <a:blipFill rotWithShape="1">
                <a:blip r:embed="rId4"/>
                <a:stretch>
                  <a:fillRect l="-4" t="-16" r="-407" b="-159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6_1#121bd4004?vop=1&amp;vop=1&amp;pid=f8aae98b8&amp;color=0,0,0&amp;vtp=1&amp;bt=1&amp;bbb=1&amp;hb=1"/>
              <p:cNvSpPr/>
              <p:nvPr/>
            </p:nvSpPr>
            <p:spPr>
              <a:xfrm>
                <a:off x="722376" y="972000"/>
                <a:ext cx="10753344" cy="3231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根据光电效应方程有</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aseline="-10000">
                            <a:solidFill>
                              <a:srgbClr val="000000"/>
                            </a:solidFill>
                            <a:latin typeface="Cambria Math" panose="02040503050406030204" pitchFamily="18" charset="0"/>
                          </a:rPr>
                          <m:t>逸出功</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,根据动能定理有</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𝑈𝑒</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𝑈𝑒</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aseline="-10000">
                            <a:solidFill>
                              <a:srgbClr val="000000"/>
                            </a:solidFill>
                            <a:latin typeface="Cambria Math" panose="02040503050406030204" pitchFamily="18" charset="0"/>
                          </a:rPr>
                          <m:t>逸出功</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,结合图像可知,斜率</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𝑘</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,即题图乙中图线</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的斜率均表示电子电荷量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的大小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,纵截距</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𝑏</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aseline="-10000">
                            <a:solidFill>
                              <a:srgbClr val="000000"/>
                            </a:solidFill>
                            <a:latin typeface="Cambria Math" panose="02040503050406030204" pitchFamily="18" charset="0"/>
                          </a:rPr>
                          <m:t>逸出功</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光的纵截距较大,可知</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光频率较大,波长较小,根据</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𝑥</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𝑙</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𝑑</m:t>
                        </m:r>
                      </m:den>
                    </m:f>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可知用同一装置做双缝干涉实验</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光的条纹间距较小,A错误,B正确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；由图像可知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aseline="-10000">
                            <a:solidFill>
                              <a:srgbClr val="000000"/>
                            </a:solidFill>
                            <a:latin typeface="Cambria Math" panose="02040503050406030204" pitchFamily="18" charset="0"/>
                          </a:rPr>
                          <m:t>逸出功</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𝐸</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𝑏</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aseline="-10000">
                            <a:solidFill>
                              <a:srgbClr val="000000"/>
                            </a:solidFill>
                            <a:latin typeface="Cambria Math" panose="02040503050406030204" pitchFamily="18" charset="0"/>
                          </a:rPr>
                          <m:t>逸出功</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,可知单色光</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的频率之比不等于</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；题图甲中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电源电压及滑动变阻器滑片位置不变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,若部分光线被遮挡,即光照强度减小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,单位时间逸出的光电子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数目减小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,则放大器的电流将减小,D错误.</a:t>
                </a:r>
                <a:endParaRPr lang="en-US" altLang="zh-CN" sz="2200" dirty="0"/>
              </a:p>
            </p:txBody>
          </p:sp>
        </mc:Choice>
        <mc:Fallback>
          <p:sp>
            <p:nvSpPr>
              <p:cNvPr id="2" name="QC_5_AS.16_1#121bd4004?vop=1&amp;vop=1&amp;pid=f8aae98b8&amp;color=0,0,0&amp;vtp=1&amp;bt=1&amp;bbb=1&amp;hb=1"/>
              <p:cNvSpPr>
                <a:spLocks noRot="1" noChangeAspect="1" noMove="1" noResize="1" noEditPoints="1" noAdjustHandles="1" noChangeArrowheads="1" noChangeShapeType="1" noTextEdit="1"/>
              </p:cNvSpPr>
              <p:nvPr/>
            </p:nvSpPr>
            <p:spPr>
              <a:xfrm>
                <a:off x="722376" y="972000"/>
                <a:ext cx="10753344" cy="3231134"/>
              </a:xfrm>
              <a:prstGeom prst="rect">
                <a:avLst/>
              </a:prstGeom>
              <a:blipFill rotWithShape="1">
                <a:blip r:embed="rId1"/>
                <a:stretch>
                  <a:fillRect l="-4" t="-14" b="-139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17_1#121bd4004?vop=1&amp;vop=1&amp;pid=f8aae98b8&amp;color=0,0,0&amp;vtp=1&amp;bt=1&amp;bbb=1"/>
              <p:cNvSpPr/>
              <p:nvPr/>
            </p:nvSpPr>
            <p:spPr>
              <a:xfrm>
                <a:off x="722376" y="969264"/>
                <a:ext cx="10753344" cy="17960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解答本题时应明确两个决定关系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1）逸出功</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一定时,入射光的频率决定着能否发生光电效应以及光电子的最大初动能；</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2）入射光的频率一定时,入射光的强度决定着单位时间内逸出的光电子数.</a:t>
                </a:r>
                <a:endParaRPr lang="en-US" altLang="zh-CN" sz="2000" dirty="0"/>
              </a:p>
            </p:txBody>
          </p:sp>
        </mc:Choice>
        <mc:Fallback>
          <p:sp>
            <p:nvSpPr>
              <p:cNvPr id="2" name="QC_5_EX.17_1#121bd4004?vop=1&amp;vop=1&amp;pid=f8aae98b8&amp;color=0,0,0&amp;vtp=1&amp;bt=1&amp;bbb=1"/>
              <p:cNvSpPr>
                <a:spLocks noRot="1" noChangeAspect="1" noMove="1" noResize="1" noEditPoints="1" noAdjustHandles="1" noChangeArrowheads="1" noChangeShapeType="1" noTextEdit="1"/>
              </p:cNvSpPr>
              <p:nvPr/>
            </p:nvSpPr>
            <p:spPr>
              <a:xfrm>
                <a:off x="722376" y="969264"/>
                <a:ext cx="10753344" cy="1796034"/>
              </a:xfrm>
              <a:prstGeom prst="rect">
                <a:avLst/>
              </a:prstGeom>
              <a:blipFill rotWithShape="1">
                <a:blip r:embed="rId1"/>
                <a:stretch>
                  <a:fillRect l="-4" t="-14" b="-25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18_1#9d81f58d1?htil=5&amp;vop=1&amp;pid=f8aae98b8&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954785" y="1054295"/>
            <a:ext cx="1472184" cy="105156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5_BD.18_2#9d81f58d1?htil=5&amp;vop=1&amp;pid=f8aae98b8&amp;color=0,0,0&amp;vtp=1&amp;bt=1&amp;bbb=1&amp;hb=1&amp;hs=1"/>
              <p:cNvSpPr/>
              <p:nvPr/>
            </p:nvSpPr>
            <p:spPr>
              <a:xfrm>
                <a:off x="722376" y="972000"/>
                <a:ext cx="9144000"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[山东威海2025高二下期末]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如图所示为某实验小组探究金属甲和金属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乙的遏止电压</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与入射光频率</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的关系图（图中所标物理量均为已知量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）.电子的电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荷量为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，普朗克常量为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，金属甲的逸出功为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，金属乙的逸出功为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式正确的是(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5_BD.18_2#9d81f58d1?htil=5&amp;vop=1&amp;pid=f8aae98b8&amp;color=0,0,0&amp;vtp=1&amp;bt=1&amp;bbb=1&amp;hb=1&amp;hs=1"/>
              <p:cNvSpPr>
                <a:spLocks noRot="1" noChangeAspect="1" noMove="1" noResize="1" noEditPoints="1" noAdjustHandles="1" noChangeArrowheads="1" noChangeShapeType="1" noTextEdit="1"/>
              </p:cNvSpPr>
              <p:nvPr/>
            </p:nvSpPr>
            <p:spPr>
              <a:xfrm>
                <a:off x="722376" y="972000"/>
                <a:ext cx="9144000" cy="1757553"/>
              </a:xfrm>
              <a:prstGeom prst="rect">
                <a:avLst/>
              </a:prstGeom>
              <a:blipFill rotWithShape="1">
                <a:blip r:embed="rId2"/>
                <a:stretch>
                  <a:fillRect l="-4" t="-26" r="-1697" b="-2583"/>
                </a:stretch>
              </a:blipFill>
            </p:spPr>
            <p:txBody>
              <a:bodyPr/>
              <a:lstStyle/>
              <a:p>
                <a:r>
                  <a:rPr lang="zh-CN" altLang="en-US">
                    <a:noFill/>
                  </a:rPr>
                  <a:t> </a:t>
                </a:r>
              </a:p>
            </p:txBody>
          </p:sp>
        </mc:Fallback>
      </mc:AlternateContent>
      <p:sp>
        <p:nvSpPr>
          <p:cNvPr id="4" name="QC_5_AN.19_1#9d81f58d1.bracket?vop=1&amp;pid=f8aae98b8&amp;color=0,0,0&amp;vpa=6&amp;vtp=1&amp;bbb=1"/>
          <p:cNvSpPr/>
          <p:nvPr/>
        </p:nvSpPr>
        <p:spPr>
          <a:xfrm>
            <a:off x="2179701" y="2324550"/>
            <a:ext cx="52863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BC</a:t>
            </a:r>
            <a:endParaRPr lang="en-US" altLang="zh-CN" sz="2000" dirty="0"/>
          </a:p>
        </p:txBody>
      </p:sp>
      <mc:AlternateContent xmlns:mc="http://schemas.openxmlformats.org/markup-compatibility/2006">
        <mc:Choice xmlns:a14="http://schemas.microsoft.com/office/drawing/2010/main" Requires="a14">
          <p:sp>
            <p:nvSpPr>
              <p:cNvPr id="5" name="QC_5_BD.18_3#9d81f58d1.choices?vop=1&amp;pid=f8aae98b8&amp;color=0,0,0&amp;vtp=1&amp;bbb=1&amp;hs=1"/>
              <p:cNvSpPr/>
              <p:nvPr/>
            </p:nvSpPr>
            <p:spPr>
              <a:xfrm>
                <a:off x="722376" y="2739077"/>
                <a:ext cx="10753344" cy="647700"/>
              </a:xfrm>
              <a:prstGeom prst="rect">
                <a:avLst/>
              </a:prstGeom>
              <a:noFill/>
            </p:spPr>
            <p:txBody>
              <a:bodyPr wrap="none" lIns="0" tIns="0" rIns="0" bIns="0" rtlCol="0" anchor="t"/>
              <a:lstStyle/>
              <a:p>
                <a:pPr latinLnBrk="1">
                  <a:lnSpc>
                    <a:spcPts val="5100"/>
                  </a:lnSpc>
                  <a:tabLst>
                    <a:tab pos="2767330" algn="l"/>
                    <a:tab pos="5572760" algn="l"/>
                    <a:tab pos="836549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&gt;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5" name="QC_5_BD.18_3#9d81f58d1.choices?vop=1&amp;pid=f8aae98b8&amp;color=0,0,0&amp;vtp=1&amp;bbb=1&amp;hs=1"/>
              <p:cNvSpPr>
                <a:spLocks noRot="1" noChangeAspect="1" noMove="1" noResize="1" noEditPoints="1" noAdjustHandles="1" noChangeArrowheads="1" noChangeShapeType="1" noTextEdit="1"/>
              </p:cNvSpPr>
              <p:nvPr/>
            </p:nvSpPr>
            <p:spPr>
              <a:xfrm>
                <a:off x="722376" y="2739077"/>
                <a:ext cx="10753344" cy="647700"/>
              </a:xfrm>
              <a:prstGeom prst="rect">
                <a:avLst/>
              </a:prstGeom>
              <a:blipFill rotWithShape="1">
                <a:blip r:embed="rId3"/>
                <a:stretch>
                  <a:fillRect l="-4" t="-50" b="5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20_1#9d81f58d1?vop=1&amp;vop=1&amp;pid=f8aae98b8&amp;color=0,0,0&amp;mp=1&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题图剖析</a:t>
            </a:r>
            <a:endParaRPr lang="en-US" altLang="zh-CN" sz="2000" dirty="0"/>
          </a:p>
        </p:txBody>
      </p:sp>
      <mc:AlternateContent xmlns:mc="http://schemas.openxmlformats.org/markup-compatibility/2006">
        <mc:Choice xmlns:a14="http://schemas.microsoft.com/office/drawing/2010/main" Requires="a14">
          <p:sp>
            <p:nvSpPr>
              <p:cNvPr id="3" name="QC_5_EX.20_2#9d81f58d1?vop=1&amp;vop=1&amp;pid=f8aae98b8&amp;color=0,0,0&amp;vtp=1&amp;bbb=1"/>
              <p:cNvSpPr/>
              <p:nvPr/>
            </p:nvSpPr>
            <p:spPr>
              <a:xfrm>
                <a:off x="722376" y="1430909"/>
                <a:ext cx="10753344" cy="408559"/>
              </a:xfrm>
              <a:prstGeom prst="rect">
                <a:avLst/>
              </a:prstGeom>
              <a:noFill/>
            </p:spPr>
            <p:txBody>
              <a:bodyPr wrap="none" lIns="0" tIns="0" rIns="0" bIns="0" rtlCol="0" anchor="t"/>
              <a:lstStyle/>
              <a:p>
                <a:pPr algn="l" latinLnBrk="1">
                  <a:lnSpc>
                    <a:spcPts val="36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图像的分析如图所示.</a:t>
                </a:r>
                <a:endParaRPr lang="en-US" altLang="zh-CN" sz="100" dirty="0"/>
              </a:p>
            </p:txBody>
          </p:sp>
        </mc:Choice>
        <mc:Fallback>
          <p:sp>
            <p:nvSpPr>
              <p:cNvPr id="3" name="QC_5_EX.20_2#9d81f58d1?vop=1&amp;vop=1&amp;pid=f8aae98b8&amp;color=0,0,0&amp;vtp=1&amp;bbb=1"/>
              <p:cNvSpPr>
                <a:spLocks noRot="1" noChangeAspect="1" noMove="1" noResize="1" noEditPoints="1" noAdjustHandles="1" noChangeArrowheads="1" noChangeShapeType="1" noTextEdit="1"/>
              </p:cNvSpPr>
              <p:nvPr/>
            </p:nvSpPr>
            <p:spPr>
              <a:xfrm>
                <a:off x="722376" y="1430909"/>
                <a:ext cx="10753344" cy="408559"/>
              </a:xfrm>
              <a:prstGeom prst="rect">
                <a:avLst/>
              </a:prstGeom>
              <a:blipFill rotWithShape="1">
                <a:blip r:embed="rId1"/>
                <a:stretch>
                  <a:fillRect l="-4" t="-62" b="-11843"/>
                </a:stretch>
              </a:blipFill>
            </p:spPr>
            <p:txBody>
              <a:bodyPr/>
              <a:lstStyle/>
              <a:p>
                <a:r>
                  <a:rPr lang="zh-CN" altLang="en-US">
                    <a:noFill/>
                  </a:rPr>
                  <a:t> </a:t>
                </a:r>
              </a:p>
            </p:txBody>
          </p:sp>
        </mc:Fallback>
      </mc:AlternateContent>
      <p:pic>
        <p:nvPicPr>
          <p:cNvPr id="4" name="QC_5_EX.20_3#9d81f58d1?vop=1&amp;vop=1&amp;pid=f8aae98b8&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227832" y="1968500"/>
            <a:ext cx="5724144" cy="187452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bg/>
                                          </p:spTgt>
                                        </p:tgtEl>
                                        <p:attrNameLst>
                                          <p:attrName>style.visibility</p:attrName>
                                        </p:attrNameLst>
                                      </p:cBhvr>
                                      <p:to>
                                        <p:strVal val="visible"/>
                                      </p:to>
                                    </p:set>
                                    <p:animEffect transition="in" filter="fade">
                                      <p:cBhvr>
                                        <p:cTn id="13" dur="500"/>
                                        <p:tgtEl>
                                          <p:spTgt spid="3">
                                            <p:bg/>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fade">
                                      <p:cBhvr>
                                        <p:cTn id="16" dur="500"/>
                                        <p:tgtEl>
                                          <p:spTgt spid="3">
                                            <p:txEl>
                                              <p:pRg st="0" end="0"/>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1_1#9d81f58d1?vop=1&amp;vop=1&amp;pid=f8aae98b8&amp;color=0,0,0&amp;vtp=1&amp;bt=1&amp;bbb=1&amp;hb=1"/>
              <p:cNvSpPr/>
              <p:nvPr/>
            </p:nvSpPr>
            <p:spPr>
              <a:xfrm>
                <a:off x="722376" y="972000"/>
                <a:ext cx="10753344" cy="26035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根据光电效应方程有</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kmax</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kmax</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,根据动能定理有</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kmax</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kmax</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,可得图像的函数关系式为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den>
                    </m:f>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den>
                    </m:f>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den>
                    </m:f>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,根据图像可知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,图线甲的纵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轴截距的绝对值小于图线乙的纵轴截距的绝对值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,则有</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&lt;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,故A错误；当遏止电压为0时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前面分析解得</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,故B正确；根据图像可知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den>
                    </m:f>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,结合前面分析解得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100"/>
                  </a:lnSpc>
                </a:pP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,故C正确,D错误.</a:t>
                </a:r>
                <a:endParaRPr lang="en-US" altLang="zh-CN" sz="2200" dirty="0"/>
              </a:p>
            </p:txBody>
          </p:sp>
        </mc:Choice>
        <mc:Fallback>
          <p:sp>
            <p:nvSpPr>
              <p:cNvPr id="2" name="QC_5_AS.21_1#9d81f58d1?vop=1&amp;vop=1&amp;pid=f8aae98b8&amp;color=0,0,0&amp;vtp=1&amp;bt=1&amp;bbb=1&amp;hb=1"/>
              <p:cNvSpPr>
                <a:spLocks noRot="1" noChangeAspect="1" noMove="1" noResize="1" noEditPoints="1" noAdjustHandles="1" noChangeArrowheads="1" noChangeShapeType="1" noTextEdit="1"/>
              </p:cNvSpPr>
              <p:nvPr/>
            </p:nvSpPr>
            <p:spPr>
              <a:xfrm>
                <a:off x="722376" y="972000"/>
                <a:ext cx="10753344" cy="2603500"/>
              </a:xfrm>
              <a:prstGeom prst="rect">
                <a:avLst/>
              </a:prstGeom>
              <a:blipFill rotWithShape="1">
                <a:blip r:embed="rId1"/>
                <a:stretch>
                  <a:fillRect l="-4" t="-17" r="-1405" b="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2_1#31b9899c1?vop=1&amp;pid=a8a059ab0&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[河南新乡2024高二下期末]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美国物理学家康普顿在研究石墨对</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射线的散射时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，发现散射后有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的射线波长发生了改变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22_1#31b9899c1?vop=1&amp;pid=a8a059ab0&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r="-165" b="-5384"/>
                </a:stretch>
              </a:blipFill>
            </p:spPr>
            <p:txBody>
              <a:bodyPr/>
              <a:lstStyle/>
              <a:p>
                <a:r>
                  <a:rPr lang="zh-CN" altLang="en-US">
                    <a:noFill/>
                  </a:rPr>
                  <a:t> </a:t>
                </a:r>
              </a:p>
            </p:txBody>
          </p:sp>
        </mc:Fallback>
      </mc:AlternateContent>
      <p:sp>
        <p:nvSpPr>
          <p:cNvPr id="3" name="QC_5_AN.23_1#31b9899c1.bracket?vop=1&amp;pid=a8a059ab0&amp;color=0,0,0&amp;vpa=7&amp;vtp=1"/>
          <p:cNvSpPr/>
          <p:nvPr/>
        </p:nvSpPr>
        <p:spPr>
          <a:xfrm>
            <a:off x="3778314"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22_3#31b9899c1?htil=1&amp;vop=1&amp;pid=a8a059ab0&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697480" y="2546037"/>
            <a:ext cx="1426464" cy="102412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22_4#31b9899c1?htil=1&amp;vop=1&amp;pid=a8a059ab0&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973568" y="1951677"/>
            <a:ext cx="1618488" cy="162763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5_BD.22_5#31b9899c1.choices?vop=1&amp;pid=a8a059ab0&amp;color=0,0,0&amp;vtp=1&amp;bbb=1"/>
          <p:cNvSpPr/>
          <p:nvPr/>
        </p:nvSpPr>
        <p:spPr>
          <a:xfrm>
            <a:off x="722376" y="37169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A.散射后，射线的频率变大，光子的能量也变大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.光子与电子碰撞时，不遵守动量守恒定律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.如果两个光子的动量相等，则这两个光子的能量也相等</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.康普顿效应否定了光是电磁波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4_1#31b9899c1?vop=1&amp;vop=1&amp;pid=a8a059ab0&amp;color=0,0,0&amp;vtp=1&amp;bt=1&amp;bbb=1&amp;hb=1"/>
              <p:cNvSpPr/>
              <p:nvPr/>
            </p:nvSpPr>
            <p:spPr>
              <a:xfrm>
                <a:off x="722376" y="972000"/>
                <a:ext cx="10753344" cy="14023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散射后,光子的部分能量转移给了电子,则射线的频率变小,光子的能量也变小,A错误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与电子碰撞时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,动量守恒,能量守恒,B错误；由</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𝜆</m:t>
                        </m:r>
                      </m:den>
                    </m:f>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𝐸</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𝑐</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𝜆</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𝐸</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𝑝𝑐</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,可知若两个光子的动量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,则能量也相等,C正确；康普顿效应揭示了光的粒子性,并没有否定光是电磁波,D错误.</a:t>
                </a:r>
                <a:endParaRPr lang="en-US" altLang="zh-CN" sz="2200" dirty="0"/>
              </a:p>
            </p:txBody>
          </p:sp>
        </mc:Choice>
        <mc:Fallback>
          <p:sp>
            <p:nvSpPr>
              <p:cNvPr id="2" name="QC_5_AS.24_1#31b9899c1?vop=1&amp;vop=1&amp;pid=a8a059ab0&amp;color=0,0,0&amp;vtp=1&amp;bt=1&amp;bbb=1&amp;hb=1"/>
              <p:cNvSpPr>
                <a:spLocks noRot="1" noChangeAspect="1" noMove="1" noResize="1" noEditPoints="1" noAdjustHandles="1" noChangeArrowheads="1" noChangeShapeType="1" noTextEdit="1"/>
              </p:cNvSpPr>
              <p:nvPr/>
            </p:nvSpPr>
            <p:spPr>
              <a:xfrm>
                <a:off x="722376" y="972000"/>
                <a:ext cx="10753344" cy="1402334"/>
              </a:xfrm>
              <a:prstGeom prst="rect">
                <a:avLst/>
              </a:prstGeom>
              <a:blipFill rotWithShape="1">
                <a:blip r:embed="rId1"/>
                <a:stretch>
                  <a:fillRect l="-4" t="-32" b="-321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71f84724c.fixed?pid=874f17a9e&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3#71f84724c.fixed?pid=874f17a9e&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第2节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光电效应</a:t>
            </a:r>
            <a:endParaRPr lang="en-US" altLang="zh-CN" sz="4400" dirty="0"/>
          </a:p>
        </p:txBody>
      </p:sp>
      <p:pic>
        <p:nvPicPr>
          <p:cNvPr id="4" name="C_3#71f84724c.fixed?pid=874f17a9e&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71f84724c.fixed?pid=874f17a9e&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25_1#31b9899c1?vop=1&amp;vop=1&amp;pid=a8a059ab0&amp;color=0,0,0&amp;vtp=1&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本题目由教材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P76图4.2-6演变而来.教材展示了光子与电子碰撞后波长变长的情况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,本题延伸考查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了两个光子动量相等时的能量关系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26_1#31b9899c1?vop=1&amp;vop=1&amp;pid=a8a059ab0&amp;color=0,0,0&amp;mp=1&amp;vtp=1&amp;bt=1&amp;bbb=1&amp;hb=1"/>
              <p:cNvSpPr/>
              <p:nvPr/>
            </p:nvSpPr>
            <p:spPr>
              <a:xfrm>
                <a:off x="722376" y="969264"/>
                <a:ext cx="10753344" cy="3180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对康普顿效应的三点认识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1）光电效应应用于电子吸收光子的问题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；而康普顿效应应用于讨论光子与电子碰撞且没有被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电子吸收的问题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2）假定</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射线与电子发生弹性碰撞.光子和电子碰撞时,光子有一部分能量转移给电子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,散射光子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的能量减少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,于是散射后光子的波长大于入射光子的波长.</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3）康普顿效应进一步揭示了光的粒子性,也再次证明了爱因斯坦光子说的正确性.</a:t>
                </a:r>
                <a:endParaRPr lang="en-US" altLang="zh-CN" sz="2000" dirty="0"/>
              </a:p>
            </p:txBody>
          </p:sp>
        </mc:Choice>
        <mc:Fallback>
          <p:sp>
            <p:nvSpPr>
              <p:cNvPr id="2" name="QC_5_EX.26_1#31b9899c1?vop=1&amp;vop=1&amp;pid=a8a059ab0&amp;color=0,0,0&amp;mp=1&amp;vtp=1&amp;bt=1&amp;bbb=1&amp;hb=1"/>
              <p:cNvSpPr>
                <a:spLocks noRot="1" noChangeAspect="1" noMove="1" noResize="1" noEditPoints="1" noAdjustHandles="1" noChangeArrowheads="1" noChangeShapeType="1" noTextEdit="1"/>
              </p:cNvSpPr>
              <p:nvPr/>
            </p:nvSpPr>
            <p:spPr>
              <a:xfrm>
                <a:off x="722376" y="969264"/>
                <a:ext cx="10753344" cy="3180334"/>
              </a:xfrm>
              <a:prstGeom prst="rect">
                <a:avLst/>
              </a:prstGeom>
              <a:blipFill rotWithShape="1">
                <a:blip r:embed="rId1"/>
                <a:stretch>
                  <a:fillRect l="-4" t="-8" r="-118" b="-142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7_1#3d5ab27d7?vop=1&amp;pid=a8a059ab0&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8.透射电子显微镜</a:t>
                </a:r>
                <a14:m>
                  <m:oMath xmlns:m="http://schemas.openxmlformats.org/officeDocument/2006/math">
                    <m:d>
                      <m:d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TEM</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使用高能电子作为光源，简称透射电镜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.透射电镜工作时电子经过高压加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速和强磁场聚焦后得到观察样品的像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.已知显微镜的分辨距离与使用光源（光子或电子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）的波长成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，普通光学显微镜分辨距离为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𝜇</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，透射电镜能清晰地观察到直径为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nm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的金原子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.若光学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显微镜使用的可见光平均波长为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600</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nm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，动量大小为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27</m:t>
                        </m:r>
                      </m:sup>
                    </m:sSup>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kg</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.关于高能电子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27_1#3d5ab27d7?vop=1&amp;pid=a8a059ab0&amp;color=0,0,0&amp;vtp=1&amp;bt=1&amp;bbb=1&amp;hb=1"/>
              <p:cNvSpPr>
                <a:spLocks noRot="1" noChangeAspect="1" noMove="1" noResize="1" noEditPoints="1" noAdjustHandles="1" noChangeArrowheads="1" noChangeShapeType="1" noTextEdit="1"/>
              </p:cNvSpPr>
              <p:nvPr/>
            </p:nvSpPr>
            <p:spPr>
              <a:xfrm>
                <a:off x="722376" y="972000"/>
                <a:ext cx="10753344" cy="2214753"/>
              </a:xfrm>
              <a:prstGeom prst="rect">
                <a:avLst/>
              </a:prstGeom>
              <a:blipFill rotWithShape="1">
                <a:blip r:embed="rId1"/>
                <a:stretch>
                  <a:fillRect l="-4" t="-20" r="-1140" b="-2050"/>
                </a:stretch>
              </a:blipFill>
            </p:spPr>
            <p:txBody>
              <a:bodyPr/>
              <a:lstStyle/>
              <a:p>
                <a:r>
                  <a:rPr lang="zh-CN" altLang="en-US">
                    <a:noFill/>
                  </a:rPr>
                  <a:t> </a:t>
                </a:r>
              </a:p>
            </p:txBody>
          </p:sp>
        </mc:Fallback>
      </mc:AlternateContent>
      <p:sp>
        <p:nvSpPr>
          <p:cNvPr id="3" name="QC_5_AN.28_1#3d5ab27d7.bracket?vop=1&amp;pid=a8a059ab0&amp;color=0,0,0&amp;vpa=8&amp;vtp=1"/>
          <p:cNvSpPr/>
          <p:nvPr/>
        </p:nvSpPr>
        <p:spPr>
          <a:xfrm>
            <a:off x="2179701" y="27817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4" name="QC_5_BD.27_2#3d5ab27d7.choices?vop=1&amp;pid=a8a059ab0&amp;color=0,0,0&amp;vtp=1&amp;bbb=1"/>
              <p:cNvSpPr/>
              <p:nvPr/>
            </p:nvSpPr>
            <p:spPr>
              <a:xfrm>
                <a:off x="722376" y="3196277"/>
                <a:ext cx="10753344" cy="848360"/>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A.波长约为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nm</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.波长约为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6</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6</m:t>
                        </m:r>
                      </m:sup>
                    </m:sSup>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nm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5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.动量大小约为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29</m:t>
                        </m:r>
                      </m:sup>
                    </m:sSup>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kg</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s</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.动量大小约为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25</m:t>
                        </m:r>
                      </m:sup>
                    </m:sSup>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kg</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5_BD.27_2#3d5ab27d7.choices?vop=1&amp;pid=a8a059ab0&amp;color=0,0,0&amp;vtp=1&amp;bbb=1"/>
              <p:cNvSpPr>
                <a:spLocks noRot="1" noChangeAspect="1" noMove="1" noResize="1" noEditPoints="1" noAdjustHandles="1" noChangeArrowheads="1" noChangeShapeType="1" noTextEdit="1"/>
              </p:cNvSpPr>
              <p:nvPr/>
            </p:nvSpPr>
            <p:spPr>
              <a:xfrm>
                <a:off x="722376" y="3196277"/>
                <a:ext cx="10753344" cy="848360"/>
              </a:xfrm>
              <a:prstGeom prst="rect">
                <a:avLst/>
              </a:prstGeom>
              <a:blipFill rotWithShape="1">
                <a:blip r:embed="rId2"/>
                <a:stretch>
                  <a:fillRect l="-4" t="-38" b="-624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9_1#3d5ab27d7?vop=1&amp;vop=1&amp;pid=a8a059ab0&amp;color=0,0,0&amp;vtp=1&amp;bt=1&amp;bbb=1&amp;hb=1"/>
              <p:cNvSpPr/>
              <p:nvPr/>
            </p:nvSpPr>
            <p:spPr>
              <a:xfrm>
                <a:off x="722376" y="972000"/>
                <a:ext cx="10753344" cy="1515428"/>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显微镜的分辨距离与使用光源（光子或电子）的波长成正比,则</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𝜇</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𝑘</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600</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nm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nm</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𝑘</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𝜆</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𝜆</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6</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nm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,故A、B错误；根据</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𝜆</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（见第5节）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可得</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200"/>
                  </a:lnSpc>
                </a:pP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𝜆</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𝜆</m:t>
                        </m:r>
                      </m:den>
                    </m:f>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600</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6</m:t>
                        </m:r>
                      </m:den>
                    </m:f>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27</m:t>
                        </m:r>
                      </m:sup>
                    </m:sSup>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kg</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s</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25</m:t>
                        </m:r>
                      </m:sup>
                    </m:sSup>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kg</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,故C错误,D正确.</a:t>
                </a:r>
                <a:endParaRPr lang="en-US" altLang="zh-CN" sz="2200" dirty="0"/>
              </a:p>
            </p:txBody>
          </p:sp>
        </mc:Choice>
        <mc:Fallback>
          <p:sp>
            <p:nvSpPr>
              <p:cNvPr id="2" name="QC_5_AS.29_1#3d5ab27d7?vop=1&amp;vop=1&amp;pid=a8a059ab0&amp;color=0,0,0&amp;vtp=1&amp;bt=1&amp;bbb=1&amp;hb=1"/>
              <p:cNvSpPr>
                <a:spLocks noRot="1" noChangeAspect="1" noMove="1" noResize="1" noEditPoints="1" noAdjustHandles="1" noChangeArrowheads="1" noChangeShapeType="1" noTextEdit="1"/>
              </p:cNvSpPr>
              <p:nvPr/>
            </p:nvSpPr>
            <p:spPr>
              <a:xfrm>
                <a:off x="722376" y="972000"/>
                <a:ext cx="10753344" cy="1515428"/>
              </a:xfrm>
              <a:prstGeom prst="rect">
                <a:avLst/>
              </a:prstGeom>
              <a:blipFill rotWithShape="1">
                <a:blip r:embed="rId1"/>
                <a:stretch>
                  <a:fillRect l="-4" t="-30" b="-137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0_1#6ddd5c1e3?vop=1&amp;pid=9927189dd&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9.关于光的波粒二象性，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1_1#6ddd5c1e3.bracket?vop=1&amp;pid=9927189dd&amp;color=0,0,0&amp;vpa=9&amp;vtp=1"/>
          <p:cNvSpPr/>
          <p:nvPr/>
        </p:nvSpPr>
        <p:spPr>
          <a:xfrm>
            <a:off x="5692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30_2#6ddd5c1e3.choices?vop=1&amp;pid=9927189dd&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A.康普顿效应揭示了光具有波动性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.个别光子只有粒子性，大量光子的作用效果才表现为波动性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.动能相等的电子和质子，电子的动量小，波长也短</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.光电效应揭示了光具有粒子性，光的波长越短，其粒子性越显著</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2_1#6ddd5c1e3?vop=1&amp;vop=1&amp;pid=9927189dd&amp;color=0,0,0&amp;vtp=1&amp;bt=1&amp;bbb=1&amp;hb=1"/>
              <p:cNvSpPr/>
              <p:nvPr/>
            </p:nvSpPr>
            <p:spPr>
              <a:xfrm>
                <a:off x="722376" y="972000"/>
                <a:ext cx="10753344" cy="25199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康普顿效应揭示了光具有粒子性,故A错误；光既有波动性又有粒子性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,个别光子的作用效果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往往表现为粒子性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,大量光子的作用效果往往表现为波动性,故B错误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；根据动能与动量的关系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2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e>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p>
                        </m:sSup>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𝑚</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可知,动能相等的电子和质子,电子的动量小,根据波长公式</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𝜆</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（见第5节）可知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,电子的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波长长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,故C错误；光电效应揭示了光具有粒子性,由</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𝜀</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𝑐</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𝜆</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可知，光的波长越短,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则频率越高,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光子能量越大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,其粒子性越显著,故D正确.</a:t>
                </a:r>
                <a:endParaRPr lang="en-US" altLang="zh-CN" sz="2200" dirty="0"/>
              </a:p>
            </p:txBody>
          </p:sp>
        </mc:Choice>
        <mc:Fallback>
          <p:sp>
            <p:nvSpPr>
              <p:cNvPr id="2" name="QC_5_AS.32_1#6ddd5c1e3?vop=1&amp;vop=1&amp;pid=9927189dd&amp;color=0,0,0&amp;vtp=1&amp;bt=1&amp;bbb=1&amp;hb=1"/>
              <p:cNvSpPr>
                <a:spLocks noRot="1" noChangeAspect="1" noMove="1" noResize="1" noEditPoints="1" noAdjustHandles="1" noChangeArrowheads="1" noChangeShapeType="1" noTextEdit="1"/>
              </p:cNvSpPr>
              <p:nvPr/>
            </p:nvSpPr>
            <p:spPr>
              <a:xfrm>
                <a:off x="722376" y="972000"/>
                <a:ext cx="10753344" cy="2519934"/>
              </a:xfrm>
              <a:prstGeom prst="rect">
                <a:avLst/>
              </a:prstGeom>
              <a:blipFill rotWithShape="1">
                <a:blip r:embed="rId1"/>
                <a:stretch>
                  <a:fillRect l="-4" t="-18" r="-1476" b="-178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3_1#d07e2f8d9?vop=1&amp;pid=0b1644384&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[重庆巴蜀中学2025高二下期末]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在光电效应实验中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，两个实验小组分别在各自的实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验室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，约定用相同频率的单色光分别照射锌和银的表面，结果都能发生光电效应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，实验装置如图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，记录相关数据.对于这两组实验，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下列判断正确的是(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34_1#d07e2f8d9.bracket?vop=1&amp;pid=0b1644384&amp;color=0,0,0&amp;vpa=10&amp;vtp=1&amp;bbb=1"/>
          <p:cNvSpPr/>
          <p:nvPr/>
        </p:nvSpPr>
        <p:spPr>
          <a:xfrm>
            <a:off x="7626414" y="1867350"/>
            <a:ext cx="542036"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a:t>
            </a:r>
            <a:endParaRPr lang="en-US" altLang="zh-CN" sz="2000" dirty="0"/>
          </a:p>
        </p:txBody>
      </p:sp>
      <p:pic>
        <p:nvPicPr>
          <p:cNvPr id="4" name="QC_6_BD.33_2#d07e2f8d9?htil=7&amp;vop=1&amp;pid=0b164438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175138" y="2408877"/>
            <a:ext cx="5239512" cy="219456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6_BD.33_3#d07e2f8d9.choices?htil=7&amp;vop=1&amp;pid=0b1644384&amp;color=0,0,0&amp;vtp=1&amp;bbb=1&amp;hb=1"/>
              <p:cNvSpPr/>
              <p:nvPr/>
            </p:nvSpPr>
            <p:spPr>
              <a:xfrm>
                <a:off x="722376" y="2281877"/>
                <a:ext cx="5376672" cy="36375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A.因为材料不同，逸出功不同，所以遏止电压</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.对调电源的正、负极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，测得的饱和光电流一定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.光电子的最大初动能不同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.分别用不同频率的光照射之后绘制</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为照射光频率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，图乙为其中一小组绘制的图像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a:rPr lang="en-US" altLang="zh-CN" sz="2000" b="0" i="0" smtClean="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，图像的斜率可能不同</a:t>
                </a:r>
                <a:endParaRPr lang="en-US" altLang="zh-CN" sz="2000" dirty="0"/>
              </a:p>
            </p:txBody>
          </p:sp>
        </mc:Choice>
        <mc:Fallback>
          <p:sp>
            <p:nvSpPr>
              <p:cNvPr id="5" name="QC_6_BD.33_3#d07e2f8d9.choices?htil=7&amp;vop=1&amp;pid=0b1644384&amp;color=0,0,0&amp;vtp=1&amp;bbb=1&amp;hb=1"/>
              <p:cNvSpPr>
                <a:spLocks noRot="1" noChangeAspect="1" noMove="1" noResize="1" noEditPoints="1" noAdjustHandles="1" noChangeArrowheads="1" noChangeShapeType="1" noTextEdit="1"/>
              </p:cNvSpPr>
              <p:nvPr/>
            </p:nvSpPr>
            <p:spPr>
              <a:xfrm>
                <a:off x="722376" y="2281877"/>
                <a:ext cx="5376672" cy="3637534"/>
              </a:xfrm>
              <a:prstGeom prst="rect">
                <a:avLst/>
              </a:prstGeom>
              <a:blipFill rotWithShape="1">
                <a:blip r:embed="rId2"/>
                <a:stretch>
                  <a:fillRect l="-7" t="-9" r="-1242" b="-124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35_1#d07e2f8d9?vop=1&amp;vop=1&amp;pid=0b1644384&amp;color=0,0,0&amp;vtp=1&amp;bt=1&amp;bbb=1&amp;hb=1"/>
              <p:cNvSpPr/>
              <p:nvPr/>
            </p:nvSpPr>
            <p:spPr>
              <a:xfrm>
                <a:off x="722376" y="972000"/>
                <a:ext cx="10753344" cy="2513267"/>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对同一种频率的入射光,根据爱因斯坦光电效应方程</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，若逸出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功不同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,则遏止电压不同,故A正确；光的频率相同,光强可能相同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,所以单位时间逸出的光电子数可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,饱和光电流可能相同,故B错误；根据爱因斯坦光电效应方程</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,若照射光频率相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,逸出功不同,则光电子的最大初动能不同,故C正确；由前面分析可知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den>
                    </m:f>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像的斜率等于</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,为定值,故D错误.</a:t>
                </a:r>
                <a:endParaRPr lang="en-US" altLang="zh-CN" sz="2200" dirty="0"/>
              </a:p>
            </p:txBody>
          </p:sp>
        </mc:Choice>
        <mc:Fallback>
          <p:sp>
            <p:nvSpPr>
              <p:cNvPr id="2" name="QC_6_AS.35_1#d07e2f8d9?vop=1&amp;vop=1&amp;pid=0b1644384&amp;color=0,0,0&amp;vtp=1&amp;bt=1&amp;bbb=1&amp;hb=1"/>
              <p:cNvSpPr>
                <a:spLocks noRot="1" noChangeAspect="1" noMove="1" noResize="1" noEditPoints="1" noAdjustHandles="1" noChangeArrowheads="1" noChangeShapeType="1" noTextEdit="1"/>
              </p:cNvSpPr>
              <p:nvPr/>
            </p:nvSpPr>
            <p:spPr>
              <a:xfrm>
                <a:off x="722376" y="972000"/>
                <a:ext cx="10753344" cy="2513267"/>
              </a:xfrm>
              <a:prstGeom prst="rect">
                <a:avLst/>
              </a:prstGeom>
              <a:blipFill rotWithShape="1">
                <a:blip r:embed="rId1"/>
                <a:stretch>
                  <a:fillRect l="-4" t="-18" r="-1376" b="-205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EX.36_1#d07e2f8d9?vop=1&amp;vop=1&amp;pid=0b1644384&amp;color=0,0,0&amp;vtp=1&amp;bt=1&amp;bbb=1&amp;hb=1"/>
              <p:cNvSpPr/>
              <p:nvPr/>
            </p:nvSpPr>
            <p:spPr>
              <a:xfrm>
                <a:off x="722376" y="969264"/>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易错分析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本题易误认为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图像的斜率可能不同,错选D项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.解答此类问题的关键是根据相关物理规律或公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,找出与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图像对应的函数关系式.对比图像分析斜率对应的物理意义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,仅凭主观猜测可能会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得出错误的结论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EX.36_1#d07e2f8d9?vop=1&amp;vop=1&amp;pid=0b1644384&amp;color=0,0,0&amp;vtp=1&amp;bt=1&amp;bbb=1&amp;hb=1"/>
              <p:cNvSpPr>
                <a:spLocks noRot="1" noChangeAspect="1" noMove="1" noResize="1" noEditPoints="1" noAdjustHandles="1" noChangeArrowheads="1" noChangeShapeType="1" noTextEdit="1"/>
              </p:cNvSpPr>
              <p:nvPr/>
            </p:nvSpPr>
            <p:spPr>
              <a:xfrm>
                <a:off x="722376" y="969264"/>
                <a:ext cx="10753344" cy="1783334"/>
              </a:xfrm>
              <a:prstGeom prst="rect">
                <a:avLst/>
              </a:prstGeom>
              <a:blipFill rotWithShape="1">
                <a:blip r:embed="rId1"/>
                <a:stretch>
                  <a:fillRect l="-4" t="-14" r="-496" b="-253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60b3829b0.fixed?pid=874f17a9e&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3#60b3829b0.fixed?pid=874f17a9e&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第2节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光电效应</a:t>
            </a:r>
            <a:endParaRPr lang="en-US" altLang="zh-CN" sz="4400" dirty="0"/>
          </a:p>
        </p:txBody>
      </p:sp>
      <p:pic>
        <p:nvPicPr>
          <p:cNvPr id="4" name="C_3#60b3829b0.fixed?pid=874f17a9e&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60b3829b0.fixed?pid=874f17a9e&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1efe3c3d1?vop=1&amp;pid=56b293c8f&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关于光电效应，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1efe3c3d1.bracket?vop=1&amp;pid=56b293c8f&amp;color=0,0,0&amp;vpa=1&amp;vtp=1&amp;bbb=1"/>
          <p:cNvSpPr/>
          <p:nvPr/>
        </p:nvSpPr>
        <p:spPr>
          <a:xfrm>
            <a:off x="5984939" y="969265"/>
            <a:ext cx="5762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AD</a:t>
            </a:r>
            <a:endParaRPr lang="en-US" altLang="zh-CN" sz="2000" dirty="0"/>
          </a:p>
        </p:txBody>
      </p:sp>
      <p:sp>
        <p:nvSpPr>
          <p:cNvPr id="4" name="QC_5_BD.1_2#1efe3c3d1.choices?vop=1&amp;pid=56b293c8f&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A.金属的逸出功与入射光的频率无关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.光电子的最大初动能越大，形成的光电流越强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.入射光的强度越大，光电子的最大初动能越大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.对于某种金属，只要入射光的频率低于金属的极限频率，就不能发生光电效应</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4_BD.37_1#b099ea814?htil=8&amp;vop=1&amp;pid=60b3829b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850137" y="1054295"/>
            <a:ext cx="1581912" cy="150876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4_BD.37_2#b099ea814?htil=8&amp;vop=1&amp;pid=60b3829b0&amp;color=0,0,0&amp;vtp=1&amp;bt=1&amp;bbb=1&amp;hb=1"/>
              <p:cNvSpPr/>
              <p:nvPr/>
            </p:nvSpPr>
            <p:spPr>
              <a:xfrm>
                <a:off x="722376" y="972000"/>
                <a:ext cx="9034272"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[江苏扬州2025期末]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，分别用功率相同的甲光和乙光照射相同的光电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管阴极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，甲光的频率为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，乙光的频率为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&lt;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，产生的光电流</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随阳极与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阴极间电压</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的变化规律正确的是(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4_BD.37_2#b099ea814?htil=8&amp;vop=1&amp;pid=60b3829b0&amp;color=0,0,0&amp;vtp=1&amp;bt=1&amp;bbb=1&amp;hb=1"/>
              <p:cNvSpPr>
                <a:spLocks noRot="1" noChangeAspect="1" noMove="1" noResize="1" noEditPoints="1" noAdjustHandles="1" noChangeArrowheads="1" noChangeShapeType="1" noTextEdit="1"/>
              </p:cNvSpPr>
              <p:nvPr/>
            </p:nvSpPr>
            <p:spPr>
              <a:xfrm>
                <a:off x="722376" y="972000"/>
                <a:ext cx="9034272" cy="1300353"/>
              </a:xfrm>
              <a:prstGeom prst="rect">
                <a:avLst/>
              </a:prstGeom>
              <a:blipFill rotWithShape="1">
                <a:blip r:embed="rId2"/>
                <a:stretch>
                  <a:fillRect l="-4" t="-35" r="-1400" b="-3491"/>
                </a:stretch>
              </a:blipFill>
            </p:spPr>
            <p:txBody>
              <a:bodyPr/>
              <a:lstStyle/>
              <a:p>
                <a:r>
                  <a:rPr lang="zh-CN" altLang="en-US">
                    <a:noFill/>
                  </a:rPr>
                  <a:t> </a:t>
                </a:r>
              </a:p>
            </p:txBody>
          </p:sp>
        </mc:Fallback>
      </mc:AlternateContent>
      <p:sp>
        <p:nvSpPr>
          <p:cNvPr id="4" name="QC_4_AN.38_1#b099ea814.bracket?vop=1&amp;pid=60b3829b0&amp;color=0,0,0&amp;vpa=11&amp;vtp=1"/>
          <p:cNvSpPr/>
          <p:nvPr/>
        </p:nvSpPr>
        <p:spPr>
          <a:xfrm>
            <a:off x="4657979"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5" name="QC_4_BD.37_3#b099ea814.choices?htil=8&amp;vop=1&amp;pid=60b3829b0&amp;color=0,0,0&amp;vtp=1&amp;bbb=1"/>
          <p:cNvSpPr/>
          <p:nvPr/>
        </p:nvSpPr>
        <p:spPr>
          <a:xfrm>
            <a:off x="722376" y="2408877"/>
            <a:ext cx="9034272" cy="1176909"/>
          </a:xfrm>
          <a:prstGeom prst="rect">
            <a:avLst/>
          </a:prstGeom>
          <a:noFill/>
        </p:spPr>
        <p:txBody>
          <a:bodyPr wrap="none" lIns="0" tIns="0" rIns="0" bIns="0" rtlCol="0" anchor="t"/>
          <a:lstStyle/>
          <a:p>
            <a:pPr latinLnBrk="1">
              <a:lnSpc>
                <a:spcPts val="10500"/>
              </a:lnSpc>
              <a:tabLst>
                <a:tab pos="2331085" algn="l"/>
                <a:tab pos="4624705" algn="l"/>
                <a:tab pos="6931025"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585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585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585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585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endParaRPr lang="en-US" altLang="zh-CN" sz="900" dirty="0">
              <a:latin typeface="宋体" panose="02010600030101010101" pitchFamily="2" charset="-122"/>
            </a:endParaRPr>
          </a:p>
        </p:txBody>
      </p:sp>
      <p:pic>
        <p:nvPicPr>
          <p:cNvPr id="6" name="QC_4_BD.37_3#b099ea814.choice_image?htil=8&amp;vop=1&amp;pid=60b3829b0&amp;color=0,0,0&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84282" y="2409068"/>
            <a:ext cx="1444752" cy="117957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C_4_BD.37_3#b099ea814.choice_image?htil=8&amp;vop=1&amp;pid=60b3829b0&amp;color=0,0,0&amp;tib=255,255,255&amp;iip=2&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3295364" y="2409068"/>
            <a:ext cx="1444752" cy="117957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8" name="QC_4_BD.37_3#b099ea814.choice_image?htil=8&amp;vop=1&amp;pid=60b3829b0&amp;color=0,0,0&amp;tib=255,255,255&amp;iip=3&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5600097" y="2409068"/>
            <a:ext cx="1444752" cy="117957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9" name="QC_4_BD.37_3#b099ea814.choice_image?htil=8&amp;vop=1&amp;pid=60b3829b0&amp;color=0,0,0&amp;tib=255,255,255&amp;iip=4&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7912386" y="2409068"/>
            <a:ext cx="1444752" cy="117957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39_1#b099ea814?vop=1&amp;vop=1&amp;pid=60b3829b0&amp;color=0,0,0&amp;mp=1&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题图剖析</a:t>
            </a:r>
            <a:endParaRPr lang="en-US" altLang="zh-CN" sz="2000" dirty="0"/>
          </a:p>
        </p:txBody>
      </p:sp>
      <mc:AlternateContent xmlns:mc="http://schemas.openxmlformats.org/markup-compatibility/2006">
        <mc:Choice xmlns:a14="http://schemas.microsoft.com/office/drawing/2010/main" Requires="a14">
          <p:sp>
            <p:nvSpPr>
              <p:cNvPr id="3" name="QC_4_EX.39_2#b099ea814?vop=1&amp;vop=1&amp;pid=60b3829b0&amp;color=0,0,0&amp;vtp=1&amp;bbb=1"/>
              <p:cNvSpPr/>
              <p:nvPr/>
            </p:nvSpPr>
            <p:spPr>
              <a:xfrm>
                <a:off x="722376" y="1430909"/>
                <a:ext cx="10753344" cy="408559"/>
              </a:xfrm>
              <a:prstGeom prst="rect">
                <a:avLst/>
              </a:prstGeom>
              <a:noFill/>
            </p:spPr>
            <p:txBody>
              <a:bodyPr wrap="none" lIns="0" tIns="0" rIns="0" bIns="0" rtlCol="0" anchor="t"/>
              <a:lstStyle/>
              <a:p>
                <a:pPr algn="l" latinLnBrk="1">
                  <a:lnSpc>
                    <a:spcPts val="3600"/>
                  </a:lnSpc>
                </a:pP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𝐼</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图像的分析如图所示.</a:t>
                </a:r>
                <a:endParaRPr lang="en-US" altLang="zh-CN" sz="100" dirty="0"/>
              </a:p>
            </p:txBody>
          </p:sp>
        </mc:Choice>
        <mc:Fallback>
          <p:sp>
            <p:nvSpPr>
              <p:cNvPr id="3" name="QC_4_EX.39_2#b099ea814?vop=1&amp;vop=1&amp;pid=60b3829b0&amp;color=0,0,0&amp;vtp=1&amp;bbb=1"/>
              <p:cNvSpPr>
                <a:spLocks noRot="1" noChangeAspect="1" noMove="1" noResize="1" noEditPoints="1" noAdjustHandles="1" noChangeArrowheads="1" noChangeShapeType="1" noTextEdit="1"/>
              </p:cNvSpPr>
              <p:nvPr/>
            </p:nvSpPr>
            <p:spPr>
              <a:xfrm>
                <a:off x="722376" y="1430909"/>
                <a:ext cx="10753344" cy="408559"/>
              </a:xfrm>
              <a:prstGeom prst="rect">
                <a:avLst/>
              </a:prstGeom>
              <a:blipFill rotWithShape="1">
                <a:blip r:embed="rId1"/>
                <a:stretch>
                  <a:fillRect l="-4" t="-62" b="-11843"/>
                </a:stretch>
              </a:blipFill>
            </p:spPr>
            <p:txBody>
              <a:bodyPr/>
              <a:lstStyle/>
              <a:p>
                <a:r>
                  <a:rPr lang="zh-CN" altLang="en-US">
                    <a:noFill/>
                  </a:rPr>
                  <a:t> </a:t>
                </a:r>
              </a:p>
            </p:txBody>
          </p:sp>
        </mc:Fallback>
      </mc:AlternateContent>
      <p:pic>
        <p:nvPicPr>
          <p:cNvPr id="4" name="QC_4_EX.39_3#b099ea814?vop=1&amp;vop=1&amp;pid=60b3829b0&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127248" y="1968500"/>
            <a:ext cx="5943600" cy="173736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bg/>
                                          </p:spTgt>
                                        </p:tgtEl>
                                        <p:attrNameLst>
                                          <p:attrName>style.visibility</p:attrName>
                                        </p:attrNameLst>
                                      </p:cBhvr>
                                      <p:to>
                                        <p:strVal val="visible"/>
                                      </p:to>
                                    </p:set>
                                    <p:animEffect transition="in" filter="fade">
                                      <p:cBhvr>
                                        <p:cTn id="13" dur="500"/>
                                        <p:tgtEl>
                                          <p:spTgt spid="3">
                                            <p:bg/>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fade">
                                      <p:cBhvr>
                                        <p:cTn id="16" dur="500"/>
                                        <p:tgtEl>
                                          <p:spTgt spid="3">
                                            <p:txEl>
                                              <p:pRg st="0" end="0"/>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40_1#b099ea814?vop=1&amp;vop=1&amp;pid=60b3829b0&amp;color=0,0,0&amp;vtp=1&amp;bt=1&amp;bbb=1&amp;hb=1"/>
              <p:cNvSpPr/>
              <p:nvPr/>
            </p:nvSpPr>
            <p:spPr>
              <a:xfrm>
                <a:off x="722376" y="972000"/>
                <a:ext cx="10753344" cy="31930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根据爱因斯坦光电效应方程得</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,根据遏止电压和最大初动能的关系</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立可得</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,由于乙光的频率大于甲光的频率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,可知乙光对应的遏止电压大于甲光对应的遏止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.由于甲光和乙光的功率相同,即在单位时间单位面积上甲光的能量等于乙光的能量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,设甲光的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光子个数为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𝑛</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,乙光的光子个数为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𝑛</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𝑛</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𝑛</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&lt;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𝑛</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&gt;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𝑛</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.由于光子和光电子是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一一对应的关系,所以甲光照射光电管单位时间内产生的光电子个数大于乙光照射光电管单位时间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内产生的光电子个数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,故甲光对应的饱和光电流大于乙光对应的饱和光电流.满足此特征的只有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endParaRPr lang="en-US" altLang="zh-CN" sz="2200" dirty="0"/>
              </a:p>
            </p:txBody>
          </p:sp>
        </mc:Choice>
        <mc:Fallback>
          <p:sp>
            <p:nvSpPr>
              <p:cNvPr id="2" name="QC_4_AS.40_1#b099ea814?vop=1&amp;vop=1&amp;pid=60b3829b0&amp;color=0,0,0&amp;vtp=1&amp;bt=1&amp;bbb=1&amp;hb=1"/>
              <p:cNvSpPr>
                <a:spLocks noRot="1" noChangeAspect="1" noMove="1" noResize="1" noEditPoints="1" noAdjustHandles="1" noChangeArrowheads="1" noChangeShapeType="1" noTextEdit="1"/>
              </p:cNvSpPr>
              <p:nvPr/>
            </p:nvSpPr>
            <p:spPr>
              <a:xfrm>
                <a:off x="722376" y="972000"/>
                <a:ext cx="10753344" cy="3193034"/>
              </a:xfrm>
              <a:prstGeom prst="rect">
                <a:avLst/>
              </a:prstGeom>
              <a:blipFill rotWithShape="1">
                <a:blip r:embed="rId1"/>
                <a:stretch>
                  <a:fillRect l="-4" t="-14" r="-1081" b="-141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41_1#7f5c3123d?vop=1&amp;pid=60b3829b0&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[四川乐山2024高二下期末]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一光电管的阴极</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由截止频率为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的金属铯制成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，接入如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图所示的电路中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.将频率为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的单色光射向阴极</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时，能产生光电流.移动滑动变阻器的滑片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压表的示数为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时，电流计的示数达到饱和电流</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𝐼</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.已知普朗克常量为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，电子的质量为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𝑚</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、电荷量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，真空中的光速为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𝑐</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41_1#7f5c3123d?vop=1&amp;pid=60b3829b0&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224" b="-2583"/>
                </a:stretch>
              </a:blipFill>
            </p:spPr>
            <p:txBody>
              <a:bodyPr/>
              <a:lstStyle/>
              <a:p>
                <a:r>
                  <a:rPr lang="zh-CN" altLang="en-US">
                    <a:noFill/>
                  </a:rPr>
                  <a:t> </a:t>
                </a:r>
              </a:p>
            </p:txBody>
          </p:sp>
        </mc:Fallback>
      </mc:AlternateContent>
      <p:sp>
        <p:nvSpPr>
          <p:cNvPr id="3" name="QC_4_AN.42_1#7f5c3123d.bracket?vop=1&amp;pid=60b3829b0&amp;color=0,0,0&amp;vpa=12&amp;vtp=1&amp;bbb=1"/>
          <p:cNvSpPr/>
          <p:nvPr/>
        </p:nvSpPr>
        <p:spPr>
          <a:xfrm>
            <a:off x="5546154" y="2324550"/>
            <a:ext cx="52863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BC</a:t>
            </a:r>
            <a:endParaRPr lang="en-US" altLang="zh-CN" sz="2000" dirty="0"/>
          </a:p>
        </p:txBody>
      </p:sp>
      <p:pic>
        <p:nvPicPr>
          <p:cNvPr id="4" name="QC_4_BD.41_2#7f5c3123d?htil=9&amp;vop=1&amp;pid=60b3829b0&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682374" y="2866077"/>
            <a:ext cx="2084832" cy="191109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41_3#7f5c3123d.choices?htil=9&amp;vop=1&amp;pid=60b3829b0&amp;color=0,0,0&amp;vtp=1&amp;bbb=1"/>
              <p:cNvSpPr/>
              <p:nvPr/>
            </p:nvSpPr>
            <p:spPr>
              <a:xfrm>
                <a:off x="722376" y="2739077"/>
                <a:ext cx="8531352" cy="1983931"/>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A.该单色光的光子能量为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𝑡</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时间内阴极</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逸出的光电子数为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𝐼</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𝑡</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.每个单色光的光子动量大小为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𝑐</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4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.光电子到达阳极时的最大速率为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ad>
                          <m:radPr>
                            <m:degHide m:val="on"/>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radPr>
                          <m:deg/>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d>
                              <m:d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𝑒𝑈</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e>
                            </m:d>
                          </m:e>
                        </m:rad>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𝑚</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5" name="QC_4_BD.41_3#7f5c3123d.choices?htil=9&amp;vop=1&amp;pid=60b3829b0&amp;color=0,0,0&amp;vtp=1&amp;bbb=1"/>
              <p:cNvSpPr>
                <a:spLocks noRot="1" noChangeAspect="1" noMove="1" noResize="1" noEditPoints="1" noAdjustHandles="1" noChangeArrowheads="1" noChangeShapeType="1" noTextEdit="1"/>
              </p:cNvSpPr>
              <p:nvPr/>
            </p:nvSpPr>
            <p:spPr>
              <a:xfrm>
                <a:off x="722376" y="2739077"/>
                <a:ext cx="8531352" cy="1983931"/>
              </a:xfrm>
              <a:prstGeom prst="rect">
                <a:avLst/>
              </a:prstGeom>
              <a:blipFill rotWithShape="1">
                <a:blip r:embed="rId3"/>
                <a:stretch>
                  <a:fillRect l="-4" t="-16" r="6" b="-48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43_1#7f5c3123d?vop=1&amp;vop=1&amp;pid=60b3829b0&amp;color=0,0,0&amp;vtp=1&amp;bt=1&amp;bbb=1&amp;hb=1"/>
              <p:cNvSpPr/>
              <p:nvPr/>
            </p:nvSpPr>
            <p:spPr>
              <a:xfrm>
                <a:off x="722376" y="972000"/>
                <a:ext cx="10753344" cy="1676400"/>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该单色光的光子能量为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,A错误；根据电流定义式可知</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𝐼</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𝑞</m:t>
                        </m:r>
                      </m:num>
                      <m:den>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𝑡</m:t>
                        </m:r>
                      </m:den>
                    </m:f>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𝑛𝑒</m:t>
                        </m:r>
                      </m:num>
                      <m:den>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𝑡</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,则在</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𝑡</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时间内阴极</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出的光电子数为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𝐼</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𝑡</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,B正确；每个单色光的光子动量大小为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𝑝</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𝜆</m:t>
                        </m:r>
                      </m:den>
                    </m:f>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𝑐</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根据动能定理,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光电子到达阳极时有</a:t>
                </a:r>
                <a14:m>
                  <m:oMath xmlns:m="http://schemas.openxmlformats.org/officeDocument/2006/math">
                    <m:r>
                      <a:rPr lang="en-US" altLang="zh-CN" sz="22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𝑈𝑒</m:t>
                    </m:r>
                    <m:r>
                      <a:rPr lang="en-US" altLang="zh-CN" sz="22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2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num>
                      <m:den>
                        <m:r>
                          <a:rPr lang="en-US" altLang="zh-CN" sz="22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den>
                    </m:f>
                    <m:r>
                      <a:rPr lang="en-US" altLang="zh-CN" sz="22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𝑚</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2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𝑣</m:t>
                        </m:r>
                      </m:e>
                      <m:sup>
                        <m:r>
                          <a:rPr lang="en-US" altLang="zh-CN" sz="22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p>
                    </m:sSup>
                    <m:r>
                      <a:rPr lang="en-US" altLang="zh-CN" sz="22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2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r>
                      <a:rPr lang="en-US" altLang="zh-CN" sz="22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r>
                      <a:rPr lang="en-US" altLang="zh-CN" sz="22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2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sSub>
                      <m:sSub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2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2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200" b="0" i="0" smtClean="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𝑣</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ad>
                      <m:radPr>
                        <m:degHide m:val="on"/>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radPr>
                      <m:deg/>
                      <m:e>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d>
                              <m:d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𝑒𝑈</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e>
                            </m:d>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𝑚</m:t>
                            </m:r>
                          </m:den>
                        </m:f>
                      </m:e>
                    </m:ra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4_AS.43_1#7f5c3123d?vop=1&amp;vop=1&amp;pid=60b3829b0&amp;color=0,0,0&amp;vtp=1&amp;bt=1&amp;bbb=1&amp;hb=1"/>
              <p:cNvSpPr>
                <a:spLocks noRot="1" noChangeAspect="1" noMove="1" noResize="1" noEditPoints="1" noAdjustHandles="1" noChangeArrowheads="1" noChangeShapeType="1" noTextEdit="1"/>
              </p:cNvSpPr>
              <p:nvPr/>
            </p:nvSpPr>
            <p:spPr>
              <a:xfrm>
                <a:off x="722376" y="972000"/>
                <a:ext cx="10753344" cy="1676400"/>
              </a:xfrm>
              <a:prstGeom prst="rect">
                <a:avLst/>
              </a:prstGeom>
              <a:blipFill rotWithShape="1">
                <a:blip r:embed="rId1"/>
                <a:stretch>
                  <a:fillRect l="-4" t="-27" b="2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44_1#c55e643aa?vop=1&amp;pid=60b3829b0&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[广西钦州2025高二下期末]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如图是工业生产中用到的光控继电器示意图（部分），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它由电源、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光电管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、放大器、电磁继电器等组成.当用黄光照射光电管阴极</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时，没有发生光电效应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，当用蓝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光照射光电管阴极</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时，发生了光电效应.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44_1#c55e643aa?vop=1&amp;pid=60b3829b0&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1175" b="-3491"/>
                </a:stretch>
              </a:blipFill>
            </p:spPr>
            <p:txBody>
              <a:bodyPr/>
              <a:lstStyle/>
              <a:p>
                <a:r>
                  <a:rPr lang="zh-CN" altLang="en-US">
                    <a:noFill/>
                  </a:rPr>
                  <a:t> </a:t>
                </a:r>
              </a:p>
            </p:txBody>
          </p:sp>
        </mc:Fallback>
      </mc:AlternateContent>
      <p:sp>
        <p:nvSpPr>
          <p:cNvPr id="3" name="QC_4_AN.45_1#c55e643aa.bracket?vop=1&amp;pid=60b3829b0&amp;color=0,0,0&amp;vpa=13&amp;vtp=1"/>
          <p:cNvSpPr/>
          <p:nvPr/>
        </p:nvSpPr>
        <p:spPr>
          <a:xfrm>
            <a:off x="570395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4_BD.44_2#c55e643aa?htil=10&amp;vop=1&amp;pid=60b3829b0&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707234" y="2408877"/>
            <a:ext cx="2148840" cy="127101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44_3#c55e643aa.choices?htil=10&amp;vop=1&amp;pid=60b3829b0&amp;color=0,0,0&amp;vtp=1&amp;bbb=1"/>
              <p:cNvSpPr/>
              <p:nvPr/>
            </p:nvSpPr>
            <p:spPr>
              <a:xfrm>
                <a:off x="722376" y="2281877"/>
                <a:ext cx="8467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端应该接电源正极</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.增大黄光照射强度，电路中可能存在光电流</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.增大蓝光照射强度，光电子的最大初动能增大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.若将电源正负极对调，电路中可能没有电流</a:t>
                </a:r>
                <a:endParaRPr lang="en-US" altLang="zh-CN" sz="2000" dirty="0"/>
              </a:p>
            </p:txBody>
          </p:sp>
        </mc:Choice>
        <mc:Fallback>
          <p:sp>
            <p:nvSpPr>
              <p:cNvPr id="5" name="QC_4_BD.44_3#c55e643aa.choices?htil=10&amp;vop=1&amp;pid=60b3829b0&amp;color=0,0,0&amp;vtp=1&amp;bbb=1"/>
              <p:cNvSpPr>
                <a:spLocks noRot="1" noChangeAspect="1" noMove="1" noResize="1" noEditPoints="1" noAdjustHandles="1" noChangeArrowheads="1" noChangeShapeType="1" noTextEdit="1"/>
              </p:cNvSpPr>
              <p:nvPr/>
            </p:nvSpPr>
            <p:spPr>
              <a:xfrm>
                <a:off x="722376" y="2281877"/>
                <a:ext cx="8467344" cy="1796034"/>
              </a:xfrm>
              <a:prstGeom prst="rect">
                <a:avLst/>
              </a:prstGeom>
              <a:blipFill rotWithShape="1">
                <a:blip r:embed="rId3"/>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46_1#c55e643aa?vop=1&amp;vop=1&amp;pid=60b3829b0&amp;color=0,0,0&amp;vtp=1&amp;bt=1&amp;bbb=1&amp;hb=1"/>
              <p:cNvSpPr/>
              <p:nvPr/>
            </p:nvSpPr>
            <p:spPr>
              <a:xfrm>
                <a:off x="722376" y="97200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电路中要产生电流,则</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端接电源的正极,使逸出的光电子在光电管中加速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,放大器的作用是将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光电管中产生的电流放大后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,使铁芯磁化,将衔铁吸住,故A错误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；能否发生光电效应取决于入射光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的频率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,黄光照射时未发生光电效应,说明黄光频率低于光电管阴极材料的截止频率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,即便增大黄光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,也不会发生光电效应,电路中不会有光电流,故B错误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；光电子的最大初动能与入射光频率有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,增大蓝光照射强度,即增加单位时间逸出的光子数,但蓝光频率不变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,所以光电子的最大初动能不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,故C错误；将电源正负极对调,可以减小电路中的电流,当电源电压小于光电管的遏止电压时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路中有电流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,当电源电压大于光电管的遏止电压时,电路中没有电流,故若将电源正负极对调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,电路中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可能没有电流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,故D正确.</a:t>
                </a:r>
                <a:endParaRPr lang="en-US" altLang="zh-CN" sz="2200" dirty="0"/>
              </a:p>
            </p:txBody>
          </p:sp>
        </mc:Choice>
        <mc:Fallback>
          <p:sp>
            <p:nvSpPr>
              <p:cNvPr id="2" name="QC_4_AS.46_1#c55e643aa?vop=1&amp;vop=1&amp;pid=60b3829b0&amp;color=0,0,0&amp;vtp=1&amp;bt=1&amp;bbb=1&amp;hb=1"/>
              <p:cNvSpPr>
                <a:spLocks noRot="1" noChangeAspect="1" noMove="1" noResize="1" noEditPoints="1" noAdjustHandles="1" noChangeArrowheads="1" noChangeShapeType="1" noTextEdit="1"/>
              </p:cNvSpPr>
              <p:nvPr/>
            </p:nvSpPr>
            <p:spPr>
              <a:xfrm>
                <a:off x="722376" y="972000"/>
                <a:ext cx="10753344" cy="3612134"/>
              </a:xfrm>
              <a:prstGeom prst="rect">
                <a:avLst/>
              </a:prstGeom>
              <a:blipFill rotWithShape="1">
                <a:blip r:embed="rId1"/>
                <a:stretch>
                  <a:fillRect l="-4" t="-12" r="-478" b="-124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47_1#1b958c16e?vop=1&amp;pid=49e1b6a95&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[浙江宁波2025高二下期中]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图甲为某种光电烟雾探测器的装置示意图，光源</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发出频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率为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的光束，当有烟雾进入该探测器时，光束会被烟雾散射进入光电管</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𝐶</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，当光照射到光电管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中的金属钠表面时会产生光电子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，进而在光电管中形成光电流，当光电流大于临界值时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，便会触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发报警系统报警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.用如图乙所示的电路（光电管</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极是金属钠）研究光电效应规律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，可得钠的遏止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电压</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与入射光频率</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之间的关系如图丙所示，元电荷为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47_1#1b958c16e?vop=1&amp;pid=49e1b6a95&amp;color=0,0,0&amp;vtp=1&amp;bt=1&amp;bbb=1&amp;hb=1"/>
              <p:cNvSpPr>
                <a:spLocks noRot="1" noChangeAspect="1" noMove="1" noResize="1" noEditPoints="1" noAdjustHandles="1" noChangeArrowheads="1" noChangeShapeType="1" noTextEdit="1"/>
              </p:cNvSpPr>
              <p:nvPr/>
            </p:nvSpPr>
            <p:spPr>
              <a:xfrm>
                <a:off x="722376" y="972000"/>
                <a:ext cx="10753344" cy="2214753"/>
              </a:xfrm>
              <a:prstGeom prst="rect">
                <a:avLst/>
              </a:prstGeom>
              <a:blipFill rotWithShape="1">
                <a:blip r:embed="rId1"/>
                <a:stretch>
                  <a:fillRect l="-4" t="-20" r="-402" b="-2050"/>
                </a:stretch>
              </a:blipFill>
            </p:spPr>
            <p:txBody>
              <a:bodyPr/>
              <a:lstStyle/>
              <a:p>
                <a:r>
                  <a:rPr lang="zh-CN" altLang="en-US">
                    <a:noFill/>
                  </a:rPr>
                  <a:t> </a:t>
                </a:r>
              </a:p>
            </p:txBody>
          </p:sp>
        </mc:Fallback>
      </mc:AlternateContent>
      <p:pic>
        <p:nvPicPr>
          <p:cNvPr id="4" name="QC_5_BD.47_3#1b958c16e?iti=3&amp;htil=1&amp;vop=1&amp;pid=49e1b6a95&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32104" y="3323277"/>
            <a:ext cx="3547872" cy="163677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47_4#1b958c16e?iti=4&amp;htil=1&amp;vop=1&amp;pid=49e1b6a95&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568696" y="3606741"/>
            <a:ext cx="1344168" cy="134416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5_BD.47_5#1b958c16e?iti=5&amp;htil=1&amp;vop=1&amp;pid=49e1b6a95&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006840" y="3579309"/>
            <a:ext cx="1444752" cy="13807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7" name="QC_5_BD.47_6#1b958c16e?iti=3&amp;htil=1&amp;vop=1&amp;pid=49e1b6a95&amp;color=0,0,0&amp;vtp=1"/>
          <p:cNvSpPr/>
          <p:nvPr/>
        </p:nvSpPr>
        <p:spPr>
          <a:xfrm>
            <a:off x="2450465" y="5087053"/>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p>
        </p:txBody>
      </p:sp>
      <p:sp>
        <p:nvSpPr>
          <p:cNvPr id="8" name="QC_5_BD.47_7#1b958c16e?iti=4&amp;htil=1&amp;vop=1&amp;pid=49e1b6a95&amp;color=0,0,0&amp;vtp=1"/>
          <p:cNvSpPr/>
          <p:nvPr/>
        </p:nvSpPr>
        <p:spPr>
          <a:xfrm>
            <a:off x="6085205" y="5077909"/>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p>
        </p:txBody>
      </p:sp>
      <p:sp>
        <p:nvSpPr>
          <p:cNvPr id="9" name="QC_5_BD.47_8#1b958c16e?iti=5&amp;htil=1&amp;vop=1&amp;pid=49e1b6a95&amp;color=0,0,0&amp;vtp=1"/>
          <p:cNvSpPr/>
          <p:nvPr/>
        </p:nvSpPr>
        <p:spPr>
          <a:xfrm>
            <a:off x="9573641" y="5087053"/>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endParaRPr lang="en-US" altLang="zh-CN" sz="2000" dirty="0"/>
          </a:p>
        </p:txBody>
      </p:sp>
    </p:spTree>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49_1#1b958c16e.choices?vop=1&amp;pid=49e1b6a95&amp;color=0,0,0&amp;vtp=1&amp;bt=1&amp;bbb=1"/>
              <p:cNvSpPr/>
              <p:nvPr/>
            </p:nvSpPr>
            <p:spPr>
              <a:xfrm>
                <a:off x="722376" y="969264"/>
                <a:ext cx="10753344" cy="1935734"/>
              </a:xfrm>
              <a:prstGeom prst="rect">
                <a:avLst/>
              </a:prstGeom>
              <a:noFill/>
            </p:spPr>
            <p:txBody>
              <a:bodyPr wrap="none" lIns="0" tIns="0" rIns="0" bIns="0" rtlCol="0" anchor="t"/>
              <a:lstStyle/>
              <a:p>
                <a:pPr algn="l" latinLnBrk="1">
                  <a:lnSpc>
                    <a:spcPts val="4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A.由图丙知，金属钠的极限频率为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4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.由图丙知，普朗克常量为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d>
                          <m:d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e>
                        </m:d>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.图甲中，光电子的最大初动能为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.图甲中，光源</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发出的光束越强，光电烟雾探测器的灵敏度越高</a:t>
                </a:r>
                <a:endParaRPr lang="en-US" altLang="zh-CN" sz="2000" dirty="0"/>
              </a:p>
            </p:txBody>
          </p:sp>
        </mc:Choice>
        <mc:Fallback>
          <p:sp>
            <p:nvSpPr>
              <p:cNvPr id="2" name="QC_5_BD.49_1#1b958c16e.choices?vop=1&amp;pid=49e1b6a95&amp;color=0,0,0&amp;vtp=1&amp;bt=1&amp;bbb=1"/>
              <p:cNvSpPr>
                <a:spLocks noRot="1" noChangeAspect="1" noMove="1" noResize="1" noEditPoints="1" noAdjustHandles="1" noChangeArrowheads="1" noChangeShapeType="1" noTextEdit="1"/>
              </p:cNvSpPr>
              <p:nvPr/>
            </p:nvSpPr>
            <p:spPr>
              <a:xfrm>
                <a:off x="722376" y="969264"/>
                <a:ext cx="10753344" cy="1935734"/>
              </a:xfrm>
              <a:prstGeom prst="rect">
                <a:avLst/>
              </a:prstGeom>
              <a:blipFill rotWithShape="1">
                <a:blip r:embed="rId1"/>
                <a:stretch>
                  <a:fillRect l="-4" t="-13" b="-2336"/>
                </a:stretch>
              </a:blipFill>
            </p:spPr>
            <p:txBody>
              <a:bodyPr/>
              <a:lstStyle/>
              <a:p>
                <a:r>
                  <a:rPr lang="zh-CN" altLang="en-US">
                    <a:noFill/>
                  </a:rPr>
                  <a:t> </a:t>
                </a:r>
              </a:p>
            </p:txBody>
          </p:sp>
        </mc:Fallback>
      </mc:AlternateContent>
      <p:sp>
        <p:nvSpPr>
          <p:cNvPr id="3" name="QC_5_AN.48_1#1b958c16e.bracket?vop=1&amp;pid=49e1b6a95&amp;color=0,0,0&amp;vpa=14&amp;vtp=1&amp;bbb=1&amp;answeroption=BCD"/>
          <p:cNvSpPr txBox="1"/>
          <p:nvPr/>
        </p:nvSpPr>
        <p:spPr>
          <a:xfrm>
            <a:off x="595376" y="1639824"/>
            <a:ext cx="397545" cy="477054"/>
          </a:xfrm>
          <a:prstGeom prst="rect">
            <a:avLst/>
          </a:prstGeom>
          <a:noFill/>
        </p:spPr>
        <p:txBody>
          <a:bodyPr vert="horz" wrap="none" lIns="0" tIns="0" rIns="0" bIns="0" rtlCol="0">
            <a:spAutoFit/>
          </a:bodyPr>
          <a:lstStyle/>
          <a:p>
            <a:r>
              <a:rPr lang="zh-CN" altLang="en-US" sz="3100" b="1">
                <a:solidFill>
                  <a:srgbClr val="00B050"/>
                </a:solidFill>
                <a:latin typeface="华文细黑" panose="02010600040101010101" pitchFamily="2" charset="-122"/>
              </a:rPr>
              <a:t>√</a:t>
            </a:r>
            <a:endParaRPr lang="zh-CN" altLang="en-US" sz="3100" b="1">
              <a:solidFill>
                <a:srgbClr val="00B050"/>
              </a:solidFill>
              <a:latin typeface="华文细黑" panose="02010600040101010101" pitchFamily="2" charset="-122"/>
            </a:endParaRPr>
          </a:p>
        </p:txBody>
      </p:sp>
      <p:sp>
        <p:nvSpPr>
          <p:cNvPr id="4" name="QC_5_AN.48_2#1b958c16e.bracket?vop=1&amp;pid=49e1b6a95&amp;color=0,0,0&amp;vpa=14&amp;vtp=1&amp;bbb=1&amp;answeroption=BCD"/>
          <p:cNvSpPr txBox="1"/>
          <p:nvPr/>
        </p:nvSpPr>
        <p:spPr>
          <a:xfrm>
            <a:off x="595376" y="2122424"/>
            <a:ext cx="688975" cy="472440"/>
          </a:xfrm>
          <a:prstGeom prst="rect">
            <a:avLst/>
          </a:prstGeom>
          <a:noFill/>
        </p:spPr>
        <p:txBody>
          <a:bodyPr vert="horz" lIns="0" tIns="0" rIns="0" bIns="0" rtlCol="0">
            <a:spAutoFit/>
          </a:bodyPr>
          <a:lstStyle/>
          <a:p>
            <a:r>
              <a:rPr lang="zh-CN" altLang="en-US" sz="3100" b="1">
                <a:solidFill>
                  <a:srgbClr val="00B050"/>
                </a:solidFill>
                <a:latin typeface="华文细黑" panose="02010600040101010101" pitchFamily="2" charset="-122"/>
              </a:rPr>
              <a:t>√</a:t>
            </a:r>
            <a:endParaRPr lang="zh-CN" altLang="en-US" sz="3100" b="1">
              <a:solidFill>
                <a:srgbClr val="00B050"/>
              </a:solidFill>
              <a:latin typeface="华文细黑" panose="02010600040101010101" pitchFamily="2" charset="-122"/>
            </a:endParaRPr>
          </a:p>
        </p:txBody>
      </p:sp>
      <p:sp>
        <p:nvSpPr>
          <p:cNvPr id="5" name="QC_5_AN.48_3#1b958c16e.bracket?vop=1&amp;pid=49e1b6a95&amp;color=0,0,0&amp;vpa=14&amp;vtp=1&amp;bbb=1&amp;answeroption=BCD"/>
          <p:cNvSpPr txBox="1"/>
          <p:nvPr/>
        </p:nvSpPr>
        <p:spPr>
          <a:xfrm>
            <a:off x="595376" y="2534158"/>
            <a:ext cx="688975" cy="472440"/>
          </a:xfrm>
          <a:prstGeom prst="rect">
            <a:avLst/>
          </a:prstGeom>
          <a:noFill/>
        </p:spPr>
        <p:txBody>
          <a:bodyPr vert="horz" lIns="0" tIns="0" rIns="0" bIns="0" rtlCol="0">
            <a:spAutoFit/>
          </a:bodyPr>
          <a:lstStyle/>
          <a:p>
            <a:r>
              <a:rPr lang="zh-CN" altLang="en-US" sz="3100" b="1">
                <a:solidFill>
                  <a:srgbClr val="00B050"/>
                </a:solidFill>
                <a:latin typeface="华文细黑" panose="02010600040101010101" pitchFamily="2" charset="-122"/>
              </a:rPr>
              <a:t>√</a:t>
            </a:r>
            <a:endParaRPr lang="zh-CN" altLang="en-US" sz="3100" b="1">
              <a:solidFill>
                <a:srgbClr val="00B050"/>
              </a:solidFill>
              <a:latin typeface="华文细黑" panose="02010600040101010101"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Effect transition="in" filter="fade">
                                      <p:cBhvr>
                                        <p:cTn id="13"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5"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50_1#1b958c16e?vop=1&amp;vop=1&amp;pid=49e1b6a95&amp;color=0,0,0&amp;vtp=1&amp;bt=1&amp;bbb=1&amp;hb=1"/>
              <p:cNvSpPr/>
              <p:nvPr/>
            </p:nvSpPr>
            <p:spPr>
              <a:xfrm>
                <a:off x="722376" y="969264"/>
                <a:ext cx="10753344" cy="3370834"/>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由爱因斯坦光电效应方程有</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,由动能定理有</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,联立可得</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den>
                    </m:f>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时对应的光的频率为极限频率</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,结合题图丙有</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den>
                    </m:f>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den>
                    </m:f>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可知遏止电压</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与入射光频率</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之间的关系图像中的斜率为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,结合图像可得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300"/>
                  </a:lnSpc>
                </a:pP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d>
                          <m:d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e>
                        </m:d>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,B正确；题图甲中光源发出的光频率为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,其在题图丙中对应的遏止电压为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电子的最大初动能为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,C正确；在光源频率不变条件下,光束越强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,相同时间内相同烟雾浓度下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散射到光电管上的光子数越多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,产生的光电流越强,越容易触发报警系统报警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,即光电烟雾探测器的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灵敏度越高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50_1#1b958c16e?vop=1&amp;vop=1&amp;pid=49e1b6a95&amp;color=0,0,0&amp;vtp=1&amp;bt=1&amp;bbb=1&amp;hb=1"/>
              <p:cNvSpPr>
                <a:spLocks noRot="1" noChangeAspect="1" noMove="1" noResize="1" noEditPoints="1" noAdjustHandles="1" noChangeArrowheads="1" noChangeShapeType="1" noTextEdit="1"/>
              </p:cNvSpPr>
              <p:nvPr/>
            </p:nvSpPr>
            <p:spPr>
              <a:xfrm>
                <a:off x="722376" y="969264"/>
                <a:ext cx="10753344" cy="3370834"/>
              </a:xfrm>
              <a:prstGeom prst="rect">
                <a:avLst/>
              </a:prstGeom>
              <a:blipFill rotWithShape="1">
                <a:blip r:embed="rId1"/>
                <a:stretch>
                  <a:fillRect l="-4" t="-8" r="-3301" b="-134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1efe3c3d1?vop=1&amp;vop=1&amp;pid=56b293c8f&amp;color=0,0,0&amp;vtp=1&amp;bt=1&amp;bbb=1&amp;hb=1"/>
              <p:cNvSpPr/>
              <p:nvPr/>
            </p:nvSpPr>
            <p:spPr>
              <a:xfrm>
                <a:off x="722376" y="97200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逸出功指电子逸出金属表面过程克服金属原子核引力做功的最小值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,因此逸出功由金属材料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本身决定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,与入射光的频率无关,故A正确；根据光电效应方程有</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kmax</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,可知光电子的最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大初动能由入射光的频率和逸出功共同决定,而光电流的大小由单位时间内到达阳极的光电子的数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目决定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,与光电子的最大初动能没有关系,故B错误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；入射光的强度指单位时间内照射到单位面积上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的光子的总能量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,其与入射光的频率及单位时间内照射到单位面积上的光子数目有关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,而光电子的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最大初动能由入射光的频率和逸出功共同决定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,二者的影响因素不完全相同,故C错误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；根据光电效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应的发生条件可知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,对于某种金属,只要入射光的频率低于金属的极限频率就不能发生光电效应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200" dirty="0"/>
              </a:p>
            </p:txBody>
          </p:sp>
        </mc:Choice>
        <mc:Fallback>
          <p:sp>
            <p:nvSpPr>
              <p:cNvPr id="2" name="QC_5_AS.3_1#1efe3c3d1?vop=1&amp;vop=1&amp;pid=56b293c8f&amp;color=0,0,0&amp;vtp=1&amp;bt=1&amp;bbb=1&amp;hb=1"/>
              <p:cNvSpPr>
                <a:spLocks noRot="1" noChangeAspect="1" noMove="1" noResize="1" noEditPoints="1" noAdjustHandles="1" noChangeArrowheads="1" noChangeShapeType="1" noTextEdit="1"/>
              </p:cNvSpPr>
              <p:nvPr/>
            </p:nvSpPr>
            <p:spPr>
              <a:xfrm>
                <a:off x="722376" y="972000"/>
                <a:ext cx="10753344" cy="3612134"/>
              </a:xfrm>
              <a:prstGeom prst="rect">
                <a:avLst/>
              </a:prstGeom>
              <a:blipFill rotWithShape="1">
                <a:blip r:embed="rId1"/>
                <a:stretch>
                  <a:fillRect l="-4" t="-12" r="-968" b="-124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4_1#d1b7c74ef?htil=1&amp;vop=1&amp;pid=56b293c8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680560" y="1054295"/>
            <a:ext cx="1691640" cy="196596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4_2#d1b7c74ef?htil=1&amp;vop=1&amp;pid=56b293c8f&amp;color=0,0,0&amp;vtp=1&amp;bt=1&amp;bbb=1&amp;hb=1"/>
          <p:cNvSpPr/>
          <p:nvPr/>
        </p:nvSpPr>
        <p:spPr>
          <a:xfrm>
            <a:off x="722376" y="972000"/>
            <a:ext cx="89245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[山东枣庄滕州一中2025高二下月考改编]</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，这是一个研究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光电效应的电路图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下列叙述中正确的是(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5_1#d1b7c74ef.bracket?vop=1&amp;pid=56b293c8f&amp;color=0,0,0&amp;vpa=2&amp;vtp=1&amp;bbb=1"/>
          <p:cNvSpPr/>
          <p:nvPr/>
        </p:nvSpPr>
        <p:spPr>
          <a:xfrm>
            <a:off x="5532501" y="1410150"/>
            <a:ext cx="55721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CD</a:t>
            </a:r>
            <a:endParaRPr lang="en-US" altLang="zh-CN" sz="2000" dirty="0"/>
          </a:p>
        </p:txBody>
      </p:sp>
      <mc:AlternateContent xmlns:mc="http://schemas.openxmlformats.org/markup-compatibility/2006">
        <mc:Choice xmlns:a14="http://schemas.microsoft.com/office/drawing/2010/main" Requires="a14">
          <p:sp>
            <p:nvSpPr>
              <p:cNvPr id="5" name="QC_5_BD.4_3#d1b7c74ef.choices?htil=1&amp;vop=1&amp;pid=56b293c8f&amp;color=0,0,0&amp;vtp=1&amp;bbb=1&amp;hb=1"/>
              <p:cNvSpPr/>
              <p:nvPr/>
            </p:nvSpPr>
            <p:spPr>
              <a:xfrm>
                <a:off x="722376" y="1824677"/>
                <a:ext cx="8924544" cy="2251202"/>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A.阴极</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需要预热，光束照射后需要一定的时间才会有光电流</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.保持光照不变，滑片</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𝑃</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向右滑动的过程中，电流表示数一定不断增大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.不改变光束颜色和电路，增大入射光束强度，电流表示数会增大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.调换电源的极性（同时调整电压表和电流表），移动滑片</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𝑃</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，当电流表示数刚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为零时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，电压表示数为遏止电压</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5" name="QC_5_BD.4_3#d1b7c74ef.choices?htil=1&amp;vop=1&amp;pid=56b293c8f&amp;color=0,0,0&amp;vtp=1&amp;bbb=1&amp;hb=1"/>
              <p:cNvSpPr>
                <a:spLocks noRot="1" noChangeAspect="1" noMove="1" noResize="1" noEditPoints="1" noAdjustHandles="1" noChangeArrowheads="1" noChangeShapeType="1" noTextEdit="1"/>
              </p:cNvSpPr>
              <p:nvPr/>
            </p:nvSpPr>
            <p:spPr>
              <a:xfrm>
                <a:off x="722376" y="1824677"/>
                <a:ext cx="8924544" cy="2251202"/>
              </a:xfrm>
              <a:prstGeom prst="rect">
                <a:avLst/>
              </a:prstGeom>
              <a:blipFill rotWithShape="1">
                <a:blip r:embed="rId2"/>
                <a:stretch>
                  <a:fillRect l="-4" t="-14" b="-209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_1#d1b7c74ef?vop=1&amp;vop=1&amp;pid=56b293c8f&amp;color=0,0,0&amp;vtp=1&amp;bt=1&amp;bbb=1&amp;hb=1"/>
              <p:cNvSpPr/>
              <p:nvPr/>
            </p:nvSpPr>
            <p:spPr>
              <a:xfrm>
                <a:off x="722376" y="972000"/>
                <a:ext cx="10753344" cy="23114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光电效应是瞬时发生的，不需要预热,A错误；保持光照不变,滑片</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𝑃</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向右滑动的过程中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流达到最大电流之后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,即使电压再增大,电流也不会再增大,B错误；不改变光束颜色和电路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,增大入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射光束强度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,单位时间照射到</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极的光子数目增多,因此单位时间逸出的光电子数增多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,电流表示数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会增大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,C正确；调换电源的极性,移动滑片</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𝑃</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,电场力对光电子做负功,当电流表示数为零时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den>
                    </m:f>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𝑚</m:t>
                    </m:r>
                    <m:sSubSup>
                      <m:sSubSupPr>
                        <m:ctrlPr>
                          <a:rPr lang="en-US" altLang="zh-CN" sz="2000" b="0" i="1">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ctrlPr>
                      </m:sSubSup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𝑣</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sub>
                      <m:sup>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p>
                    </m:sSub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，则电压表示数为遏止电压</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6_1#d1b7c74ef?vop=1&amp;vop=1&amp;pid=56b293c8f&amp;color=0,0,0&amp;vtp=1&amp;bt=1&amp;bbb=1&amp;hb=1"/>
              <p:cNvSpPr>
                <a:spLocks noRot="1" noChangeAspect="1" noMove="1" noResize="1" noEditPoints="1" noAdjustHandles="1" noChangeArrowheads="1" noChangeShapeType="1" noTextEdit="1"/>
              </p:cNvSpPr>
              <p:nvPr/>
            </p:nvSpPr>
            <p:spPr>
              <a:xfrm>
                <a:off x="722376" y="972000"/>
                <a:ext cx="10753344" cy="2311400"/>
              </a:xfrm>
              <a:prstGeom prst="rect">
                <a:avLst/>
              </a:prstGeom>
              <a:blipFill rotWithShape="1">
                <a:blip r:embed="rId1"/>
                <a:stretch>
                  <a:fillRect l="-4"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7_1#d1b7c74ef?vop=1&amp;vop=1&amp;pid=56b293c8f&amp;color=0,0,0&amp;vtp=1&amp;bt=1&amp;bbb=1&amp;hb=1"/>
              <p:cNvSpPr/>
              <p:nvPr/>
            </p:nvSpPr>
            <p:spPr>
              <a:xfrm>
                <a:off x="722376" y="969264"/>
                <a:ext cx="10753344" cy="2723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关于光电效应的两点提醒</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1）发生光电效应时需满足：照射光的频率大于等于金属的截止频率,即</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,或光子的能量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𝜀</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2）光电子的最大初动能只与照射光的频率及金属的逸出功有关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,而与照射光的强度无关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光的频率不变的情况下）,强度大小决定了单位时间逸出光电子的数目多少.</a:t>
                </a:r>
                <a:endParaRPr lang="en-US" altLang="zh-CN" sz="2000" dirty="0"/>
              </a:p>
            </p:txBody>
          </p:sp>
        </mc:Choice>
        <mc:Fallback>
          <p:sp>
            <p:nvSpPr>
              <p:cNvPr id="2" name="QC_5_EX.7_1#d1b7c74ef?vop=1&amp;vop=1&amp;pid=56b293c8f&amp;color=0,0,0&amp;vtp=1&amp;bt=1&amp;bbb=1&amp;hb=1"/>
              <p:cNvSpPr>
                <a:spLocks noRot="1" noChangeAspect="1" noMove="1" noResize="1" noEditPoints="1" noAdjustHandles="1" noChangeArrowheads="1" noChangeShapeType="1" noTextEdit="1"/>
              </p:cNvSpPr>
              <p:nvPr/>
            </p:nvSpPr>
            <p:spPr>
              <a:xfrm>
                <a:off x="722376" y="969264"/>
                <a:ext cx="10753344" cy="2723134"/>
              </a:xfrm>
              <a:prstGeom prst="rect">
                <a:avLst/>
              </a:prstGeom>
              <a:blipFill rotWithShape="1">
                <a:blip r:embed="rId1"/>
                <a:stretch>
                  <a:fillRect l="-4" t="-9" b="-166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8_1#8ecc09291?vop=1&amp;pid=3c6184a78&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[北京八中2024高二下期末]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研究光电效应现象的装置如图所示.图中</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A是密封在真空玻璃管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中的两个电极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极受到光照时能够发射电子.当用光子能量为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82</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eV</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的光照射</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极时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，电流表的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示数为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30</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𝜇</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，移动滑动变阻器的滑片，当电压表的示数等于</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时，电流表示数为零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，保持滑片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位置不变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下列说法中正确的是(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8_1#8ecc09291?vop=1&amp;pid=3c6184a78&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165" b="-2583"/>
                </a:stretch>
              </a:blipFill>
            </p:spPr>
            <p:txBody>
              <a:bodyPr/>
              <a:lstStyle/>
              <a:p>
                <a:r>
                  <a:rPr lang="zh-CN" altLang="en-US">
                    <a:noFill/>
                  </a:rPr>
                  <a:t> </a:t>
                </a:r>
              </a:p>
            </p:txBody>
          </p:sp>
        </mc:Fallback>
      </mc:AlternateContent>
      <p:sp>
        <p:nvSpPr>
          <p:cNvPr id="3" name="QC_5_AN.9_1#8ecc09291.bracket?vop=1&amp;pid=3c6184a78&amp;color=0,0,0&amp;vpa=3&amp;vtp=1"/>
          <p:cNvSpPr/>
          <p:nvPr/>
        </p:nvSpPr>
        <p:spPr>
          <a:xfrm>
            <a:off x="4273614"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8_2#8ecc09291?htil=2&amp;vop=1&amp;pid=3c6184a78&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083599" y="2866077"/>
            <a:ext cx="1728216" cy="188366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8_3#8ecc09291.choices?htil=2&amp;vop=1&amp;pid=3c6184a78&amp;color=0,0,0&amp;vtp=1&amp;bbb=1"/>
              <p:cNvSpPr/>
              <p:nvPr/>
            </p:nvSpPr>
            <p:spPr>
              <a:xfrm>
                <a:off x="722376" y="2739077"/>
                <a:ext cx="8887968" cy="1781302"/>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A.光电子的最大初动能为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82</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eV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极材料的逸出功为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eV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.电流表的示数为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30</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𝜇</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时，电压表的示数大于</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.仅将电源正负极对调，电流表示数一定大于</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30</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𝜇</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5" name="QC_5_BD.8_3#8ecc09291.choices?htil=2&amp;vop=1&amp;pid=3c6184a78&amp;color=0,0,0&amp;vtp=1&amp;bbb=1"/>
              <p:cNvSpPr>
                <a:spLocks noRot="1" noChangeAspect="1" noMove="1" noResize="1" noEditPoints="1" noAdjustHandles="1" noChangeArrowheads="1" noChangeShapeType="1" noTextEdit="1"/>
              </p:cNvSpPr>
              <p:nvPr/>
            </p:nvSpPr>
            <p:spPr>
              <a:xfrm>
                <a:off x="722376" y="2739077"/>
                <a:ext cx="8887968" cy="1781302"/>
              </a:xfrm>
              <a:prstGeom prst="rect">
                <a:avLst/>
              </a:prstGeom>
              <a:blipFill rotWithShape="1">
                <a:blip r:embed="rId3"/>
                <a:stretch>
                  <a:fillRect l="-4" t="-18" r="3" b="-264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0_1#8ecc09291?vop=1&amp;vop=1&amp;pid=3c6184a78&amp;color=0,0,0&amp;vtp=1&amp;bt=1&amp;bbb=1&amp;hb=1"/>
              <p:cNvSpPr/>
              <p:nvPr/>
            </p:nvSpPr>
            <p:spPr>
              <a:xfrm>
                <a:off x="722376" y="972000"/>
                <a:ext cx="10753344" cy="17960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电压表示数为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V</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时,电流表示数为零,即遏止电压为</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,则光电子最大初动能为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𝑒</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eV</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极材料的逸出功为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ℎ</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𝜈</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km</m:t>
                        </m:r>
                      </m:sub>
                    </m:s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82</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eV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电流表有示数,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说明两极电压小于遏止电压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,即电压表示数小于</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,C错误；仅将电源正负极对调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,则两极间电场对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光电子的运动有促进作用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,电流表示数增大,一定大于</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30</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𝜇</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10_1#8ecc09291?vop=1&amp;vop=1&amp;pid=3c6184a78&amp;color=0,0,0&amp;vtp=1&amp;bt=1&amp;bbb=1&amp;hb=1"/>
              <p:cNvSpPr>
                <a:spLocks noRot="1" noChangeAspect="1" noMove="1" noResize="1" noEditPoints="1" noAdjustHandles="1" noChangeArrowheads="1" noChangeShapeType="1" noTextEdit="1"/>
              </p:cNvSpPr>
              <p:nvPr/>
            </p:nvSpPr>
            <p:spPr>
              <a:xfrm>
                <a:off x="722376" y="972000"/>
                <a:ext cx="10753344" cy="1796034"/>
              </a:xfrm>
              <a:prstGeom prst="rect">
                <a:avLst/>
              </a:prstGeom>
              <a:blipFill rotWithShape="1">
                <a:blip r:embed="rId1"/>
                <a:stretch>
                  <a:fillRect l="-4" t="-25" r="-1370"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8284</Words>
  <Application>WPS 演示</Application>
  <PresentationFormat>宽屏</PresentationFormat>
  <Paragraphs>307</Paragraphs>
  <Slides>40</Slides>
  <Notes>40</Notes>
  <HiddenSlides>0</HiddenSlides>
  <MMClips>0</MMClips>
  <ScaleCrop>false</ScaleCrop>
  <HeadingPairs>
    <vt:vector size="6" baseType="variant">
      <vt:variant>
        <vt:lpstr>已用的字体</vt:lpstr>
      </vt:variant>
      <vt:variant>
        <vt:i4>23</vt:i4>
      </vt:variant>
      <vt:variant>
        <vt:lpstr>主题</vt:lpstr>
      </vt:variant>
      <vt:variant>
        <vt:i4>1</vt:i4>
      </vt:variant>
      <vt:variant>
        <vt:lpstr>幻灯片标题</vt:lpstr>
      </vt:variant>
      <vt:variant>
        <vt:i4>40</vt:i4>
      </vt:variant>
    </vt:vector>
  </HeadingPairs>
  <TitlesOfParts>
    <vt:vector size="64"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Cambria Math</vt:lpstr>
      <vt:lpstr>Cambria Math</vt:lpstr>
      <vt:lpstr>Cambria Math</vt:lpstr>
      <vt:lpstr>仿宋</vt:lpstr>
      <vt:lpstr>仿宋</vt:lpstr>
      <vt:lpstr>Calibri</vt:lpstr>
      <vt:lpstr>Arial Unicode MS</vt:lpstr>
      <vt:lpstr>华文细黑</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少年如他</cp:lastModifiedBy>
  <cp:revision>4</cp:revision>
  <dcterms:created xsi:type="dcterms:W3CDTF">2025-10-15T04:26:00Z</dcterms:created>
  <dcterms:modified xsi:type="dcterms:W3CDTF">2025-10-22T01:39:41Z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BC5E4714B5DB4DB295A1FF5AD184D8BA_12</vt:lpwstr>
  </property>
  <property fmtid="{D5CDD505-2E9C-101B-9397-08002B2CF9AE}" pid="3" name="KSOProductBuildVer">
    <vt:lpwstr>2052-12.1.0.23125</vt:lpwstr>
  </property>
</Properties>
</file>